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1" roundtripDataSignature="AMtx7mh5JYhVg6UF02U4q4LYFFBkYqJ2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4"/>
    <p:restoredTop sz="94552"/>
  </p:normalViewPr>
  <p:slideViewPr>
    <p:cSldViewPr snapToGrid="0">
      <p:cViewPr varScale="1">
        <p:scale>
          <a:sx n="154" d="100"/>
          <a:sy n="154" d="100"/>
        </p:scale>
        <p:origin x="68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1" Type="http://customschemas.google.com/relationships/presentationmetadata" Target="metadata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1378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965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588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927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72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14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398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36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535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3" name="Google Shape;1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6782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918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52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742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D2FCA-4E75-BA4E-8EDE-116DC65BC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934421-4AB3-AF4D-B6BF-69A8AC2C6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A891FD-AA3B-164A-ADF3-B4CB73B7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32A8A-71E5-1E47-BE01-0154A40D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6FC673-C70C-1643-A68F-4AA1AE5C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9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5B50E-50CD-C44B-8853-69DD6E6D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008FF2-6472-6442-BAB3-0B4DF3216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2557F4-9CA5-5F4C-9F63-BA552F57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4A7F56-D067-0841-82D3-4CB635CE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225C2F-3B6C-6D4F-BE93-E8AAD0E8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3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514197-D2A6-0248-9DCA-743B967F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01C33F-BFB0-324F-A763-E1B5B8BAE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4A7621-507B-2948-B6D8-8C7A027A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7EDCD3-7251-4E4F-AB04-9B6091CC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F2CFC3-3CBC-BD4A-A22A-10D95E12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7A228-6BD3-A140-86F5-047BACB17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3096E8-94F3-3B4C-A4E1-0BB796B1A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E96AC0-7A8B-AE40-B9AA-677933E05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52AE23-4BD0-EC4F-95C5-20C67250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DF2606-EA44-DA46-8E69-B64331EF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9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CE237-D711-E64F-B39C-F46EAFC3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FF05D2-7DB3-DF4A-B802-2DF6D2CFD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EC4440-EBED-2146-B7F7-B7F2561D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F67202-675E-AF49-AEFF-CFD42480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F1090D-2F2B-AF42-831A-97A6B97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3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541A91-7CAA-7648-9076-4C2D5DF1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0B5CA2-237A-9D42-A536-B669DEA1E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F4A0A0-FC52-3F45-92A5-2D27B9CCE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20C05E-2D9F-DB44-970F-95ED5FDF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ABD196-6BD6-8D44-A0C4-E44A367C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126A32-5B5D-EB48-9949-F8241D50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8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E8392-BC71-504A-874B-2D556409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F60502-A8ED-1244-B582-F03431338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E3C54E-2566-3040-BB92-C5FE26AE0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206033-3074-6042-A56A-A57A27B6E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0807AA-81F5-6B4F-864F-F49E11401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B5BEBF-613D-3C40-9FDD-AEBCE032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2096C24-EF97-C34E-96B4-8DE78918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FD4EFCD-A522-AD4D-8114-B3C91FA2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4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41C83-6F5B-A347-82B9-BC5071E6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37C09C-0C7E-FB43-A61E-0B27D2B2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FAC66B-F50C-C84F-8868-7C9A0EC8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13BE608-E3CD-2045-B697-D0E10D60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3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6F9FAC5-212F-7748-9A68-28F142F5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0EDA9B-2BC8-E549-BEBF-D8AEC1DF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B56D4A-5DAE-114B-9F48-86BCB66B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3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36D768-AFC6-AE4B-BC87-0DE353C0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4C292E-46E6-8C4F-8D0B-27A30110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3204D2-007C-834A-9877-694972B38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788849-DCF5-CF4D-92E1-F02560CD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846126-04D4-AD4C-AC0F-E8612E11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EF0960-6B8D-AE49-801B-54905B7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150D4C-C5F3-4A42-98EE-E56D9025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92713C-7814-FE4B-A08C-4FFFC688B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260AEE-52A5-4B4C-B41A-62DEF9FB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5A7129-0428-BB49-9E65-9A9E0ABD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1E8397-9698-584F-83D6-C008BADF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CF0A38-9904-D84E-9A97-848C3AA4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202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3962BAF-01BF-4E42-8DED-9C58FE7D4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EB5BD7-BA39-8642-B193-879E39886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C4FBFA-B097-8E46-AF2B-0D51777FD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A10937-D026-2442-8EEB-6714F641F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9608E0-62F7-D84F-9049-E3CE37161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2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microsoft.com/office/2007/relationships/media" Target="../media/media11.m4a"/><Relationship Id="rId2" Type="http://schemas.openxmlformats.org/officeDocument/2006/relationships/audio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s://nam04.safelinks.protection.outlook.com/?url=https://forms.office.com/Pages/ResponsePage.aspx?id=IFyHJnWyD0WMgACyQ421GztZCWXX7PRKk4oe8BUmKAJURUxQWDFGTURCRlo2SUE0TDIwQ0dVOTA3OC4u&amp;data=02|01|lredoutey@shawnee.edu|dfaacbe5d4ce4b475ac908d792ea75d5|26875c20b275450f8c8000b2438db51b|1|0|637139408001391116&amp;sdata=aNCE6J6Sft4BsqVlBCt+jtdYE35kK+QvbhZQ2Ag6DCE=&amp;reserved=0" TargetMode="External"/><Relationship Id="rId5" Type="http://schemas.openxmlformats.org/officeDocument/2006/relationships/hyperlink" Target="https://forms.office.com/Pages/ResponsePage.aspx?id=IFyHJnWyD0WMgACyQ421GztZCWXX7PRKk4oe8BUmKAJURUxQWDFGTURCRlo2SUE0TDIwQ0dVOTA3OC4u" TargetMode="External"/><Relationship Id="rId6" Type="http://schemas.openxmlformats.org/officeDocument/2006/relationships/image" Target="../media/image5.png"/><Relationship Id="rId1" Type="http://schemas.microsoft.com/office/2007/relationships/media" Target="../media/media12.m4a"/><Relationship Id="rId2" Type="http://schemas.openxmlformats.org/officeDocument/2006/relationships/audio" Target="../media/media12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3.m4a"/><Relationship Id="rId2" Type="http://schemas.openxmlformats.org/officeDocument/2006/relationships/audio" Target="../media/media13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4.png"/><Relationship Id="rId6" Type="http://schemas.openxmlformats.org/officeDocument/2006/relationships/image" Target="../media/image7.jpg"/><Relationship Id="rId7" Type="http://schemas.openxmlformats.org/officeDocument/2006/relationships/image" Target="../media/image5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8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9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hyperlink" Target="http://www.shawnee.edu/offices/career-development/media/TradtionalInterviewQuestions.jpg" TargetMode="External"/><Relationship Id="rId6" Type="http://schemas.openxmlformats.org/officeDocument/2006/relationships/hyperlink" Target="http://www.shawnee.edu/offices/career-development/media/BehavioralInterviewQuestions.jpg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0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r="-1000" b="-5000"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6415A5B-5583-4849-B4B4-EDDBDF941C5E}"/>
              </a:ext>
            </a:extLst>
          </p:cNvPr>
          <p:cNvSpPr/>
          <p:nvPr/>
        </p:nvSpPr>
        <p:spPr>
          <a:xfrm>
            <a:off x="1600199" y="116321"/>
            <a:ext cx="5935717" cy="4948432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Google Shape;100;p1" descr="http://www.thatericalper.com/wp-content/uploads/2015/09/The-Rock-wwe-champion-hd-wallpaper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9303" y="972117"/>
            <a:ext cx="3165394" cy="31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0" y="4228314"/>
            <a:ext cx="91440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lang="en-US" sz="4400" b="1" i="0" u="none" strike="noStrike" cap="none" dirty="0">
                <a:solidFill>
                  <a:srgbClr val="001F58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</a:rPr>
              <a:t>YOUR INTERVIEW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00" y="60960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0600" y="612865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80141" y="31348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 b="1" i="0" u="sng" strike="noStrike" cap="none" dirty="0">
                <a:solidFill>
                  <a:srgbClr val="001F58"/>
                </a:solidFill>
                <a:latin typeface="Times New Roman" panose="02020603050405020304" pitchFamily="18" charset="0"/>
                <a:ea typeface="Rockwell"/>
                <a:cs typeface="Times New Roman" panose="02020603050405020304" pitchFamily="18" charset="0"/>
                <a:sym typeface="Rockwell"/>
              </a:rPr>
              <a:t>ROCK</a:t>
            </a:r>
            <a:endParaRPr sz="4400" b="1" i="0" u="sng" strike="noStrike" cap="none" dirty="0">
              <a:solidFill>
                <a:srgbClr val="001F58"/>
              </a:solidFill>
              <a:latin typeface="Times New Roman" panose="02020603050405020304" pitchFamily="18" charset="0"/>
              <a:ea typeface="Rockwell"/>
              <a:cs typeface="Times New Roman" panose="02020603050405020304" pitchFamily="18" charset="0"/>
              <a:sym typeface="Rockwell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12" name="Picture 11" descr="A picture containing The Shawnee State Logo&#10;&#10;Description automatically generated">
            <a:extLst>
              <a:ext uri="{FF2B5EF4-FFF2-40B4-BE49-F238E27FC236}">
                <a16:creationId xmlns="" xmlns:a16="http://schemas.microsoft.com/office/drawing/2014/main" id="{D86E8F41-C48D-174A-9D0D-C960F115BE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8763" y="6177893"/>
            <a:ext cx="1515768" cy="445814"/>
          </a:xfrm>
          <a:prstGeom prst="rect">
            <a:avLst/>
          </a:prstGeom>
        </p:spPr>
      </p:pic>
      <p:sp>
        <p:nvSpPr>
          <p:cNvPr id="13" name="Google Shape;107;p1"/>
          <p:cNvSpPr txBox="1">
            <a:spLocks/>
          </p:cNvSpPr>
          <p:nvPr/>
        </p:nvSpPr>
        <p:spPr>
          <a:xfrm>
            <a:off x="233377" y="6096000"/>
            <a:ext cx="3372069" cy="617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ClrTx/>
              <a:buSzPts val="2576"/>
            </a:pPr>
            <a:r>
              <a:rPr lang="en-US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Services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Pts val="2208"/>
            </a:pPr>
            <a:r>
              <a:rPr lang="en-US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Massie Hall, Room 124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Pts val="2208"/>
            </a:pPr>
            <a:r>
              <a:rPr lang="en-US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(740) 351-3027 // </a:t>
            </a:r>
            <a:r>
              <a:rPr lang="en-US" sz="105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careers@shawnee.edu</a:t>
            </a:r>
            <a:endParaRPr lang="en-US" sz="105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1080"/>
              </a:spcBef>
              <a:buClrTx/>
              <a:buSzPts val="2208"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5"/>
    </mc:Choice>
    <mc:Fallback xmlns="">
      <p:transition spd="slow" advTm="6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4400" dirty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YOUR INTERVIEW</a:t>
            </a:r>
            <a:endParaRPr sz="4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Google Shape;210;p11"/>
          <p:cNvSpPr txBox="1">
            <a:spLocks noGrp="1"/>
          </p:cNvSpPr>
          <p:nvPr>
            <p:ph idx="1"/>
          </p:nvPr>
        </p:nvSpPr>
        <p:spPr>
          <a:xfrm>
            <a:off x="660297" y="1403465"/>
            <a:ext cx="83313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347472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Did you dress appropriately?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Were you warm and friendly?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Were you confident?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Were you able to handle tough questions?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Did you project the right ‘fit?’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Did you show you can do the work?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Did you speak well, and to the point?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ea typeface="Garamond"/>
              <a:cs typeface="Times New Roman" panose="02020603050405020304" pitchFamily="18" charset="0"/>
              <a:sym typeface="Garamond"/>
            </a:endParaRPr>
          </a:p>
          <a:p>
            <a:pPr marL="347472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Did you understand critical points?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Did you project knowledge of the job?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Did you present your qualifications?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Were you enthusiastic?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Did you show your determination?</a:t>
            </a:r>
            <a:endParaRPr sz="2775" dirty="0">
              <a:solidFill>
                <a:srgbClr val="001F58"/>
              </a:solidFill>
              <a:latin typeface="Times New Roman" panose="02020603050405020304" pitchFamily="18" charset="0"/>
              <a:ea typeface="Garamond"/>
              <a:cs typeface="Times New Roman" panose="02020603050405020304" pitchFamily="18" charset="0"/>
              <a:sym typeface="Garamond"/>
            </a:endParaRPr>
          </a:p>
          <a:p>
            <a:pPr marL="347472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53"/>
              <a:buFont typeface="Noto Sans Symbols"/>
              <a:buNone/>
            </a:pPr>
            <a:endParaRPr sz="2775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5791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3" y="6248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9"/>
    </mc:Choice>
    <mc:Fallback xmlns="">
      <p:transition spd="slow" advTm="30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4400" dirty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THE INTERVIEW</a:t>
            </a:r>
            <a:endParaRPr sz="4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Google Shape;218;p12"/>
          <p:cNvSpPr txBox="1">
            <a:spLocks noGrp="1"/>
          </p:cNvSpPr>
          <p:nvPr>
            <p:ph idx="1"/>
          </p:nvPr>
        </p:nvSpPr>
        <p:spPr>
          <a:xfrm>
            <a:off x="630845" y="1038398"/>
            <a:ext cx="83312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7472" lvl="0" indent="-34747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944"/>
              <a:buFont typeface="Wingdings" pitchFamily="2" charset="2"/>
              <a:buChar char="§"/>
            </a:pPr>
            <a:r>
              <a:rPr lang="en-US" sz="32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Send a formal thank-you note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944"/>
              <a:buFont typeface="Wingdings" pitchFamily="2" charset="2"/>
              <a:buChar char="§"/>
            </a:pPr>
            <a:r>
              <a:rPr lang="en-US" sz="32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Reiterate your qualifications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944"/>
              <a:buFont typeface="Wingdings" pitchFamily="2" charset="2"/>
              <a:buChar char="§"/>
            </a:pPr>
            <a:r>
              <a:rPr lang="en-US" sz="32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Stress your enthusiasm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944"/>
              <a:buFont typeface="Wingdings" pitchFamily="2" charset="2"/>
              <a:buChar char="§"/>
            </a:pPr>
            <a:r>
              <a:rPr lang="en-US" sz="32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Add ideas you may have forgotten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944"/>
              <a:buFont typeface="Wingdings" pitchFamily="2" charset="2"/>
              <a:buChar char="§"/>
            </a:pPr>
            <a:r>
              <a:rPr lang="en-US" sz="32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Evaluate yourself!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9" name="Google Shape;219;p12" descr="http://www.you-can-learn-basic-employee-rights.com/images/samplethankyouletter0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8344" y="4561681"/>
            <a:ext cx="2209800" cy="146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60960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8"/>
    </mc:Choice>
    <mc:Fallback xmlns="">
      <p:transition spd="slow" advTm="12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1535112"/>
            <a:ext cx="78867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mtClean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dirty="0" smtClean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online quiz by clicking on the link &amp; answering the questions</a:t>
            </a:r>
          </a:p>
          <a:p>
            <a:pPr marL="342900" lvl="0" indent="-3429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dirty="0" smtClean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weeks during the semester where we send emails about a drawing for having the quiz completed by a certain date</a:t>
            </a:r>
            <a:endParaRPr lang="en-US" sz="11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4"/>
            </a:endParaRPr>
          </a:p>
          <a:p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https://forms.office.com/Pages/ResponsePage.aspx?id=IFyHJnWyD0WMgACyQ421GztZCWXX7PRKk4oe8BUmKAJURUxQWDFGTURCRlo2SUE0TDIwQ0dVOTA3OC4u</a:t>
            </a:r>
            <a:endParaRPr lang="en-US" u="sng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3444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6"/>
    </mc:Choice>
    <mc:Fallback xmlns="">
      <p:transition spd="slow" advTm="11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628650" y="-114382"/>
            <a:ext cx="7886700" cy="117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4400" dirty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endParaRPr sz="4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Google Shape;226;p13"/>
          <p:cNvSpPr txBox="1">
            <a:spLocks noGrp="1"/>
          </p:cNvSpPr>
          <p:nvPr>
            <p:ph idx="1"/>
          </p:nvPr>
        </p:nvSpPr>
        <p:spPr>
          <a:xfrm>
            <a:off x="762000" y="1384821"/>
            <a:ext cx="80010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76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3"/>
                  </a:ext>
                </a:extLst>
              </a:rPr>
              <a:t>See more tips for interviewing on our website</a:t>
            </a:r>
            <a:r>
              <a:rPr lang="en-US" sz="2400" b="1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!</a:t>
            </a:r>
            <a:endParaRPr sz="2400" b="1" dirty="0">
              <a:solidFill>
                <a:srgbClr val="001F58"/>
              </a:solidFill>
              <a:latin typeface="Times New Roman" panose="02020603050405020304" pitchFamily="18" charset="0"/>
              <a:ea typeface="Garamond"/>
              <a:cs typeface="Times New Roman" panose="02020603050405020304" pitchFamily="18" charset="0"/>
              <a:sym typeface="Garamond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1927920" y="3920661"/>
            <a:ext cx="5288280" cy="165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1F58"/>
                </a:solidFill>
                <a:latin typeface="Times New Roman" panose="02020603050405020304" pitchFamily="18" charset="0"/>
                <a:ea typeface="Gill Sans"/>
                <a:cs typeface="Times New Roman" panose="02020603050405020304" pitchFamily="18" charset="0"/>
                <a:sym typeface="Gill Sans"/>
              </a:rPr>
              <a:t>Career Services</a:t>
            </a:r>
            <a:endParaRPr sz="28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5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ill Sans"/>
                <a:cs typeface="Times New Roman" panose="02020603050405020304" pitchFamily="18" charset="0"/>
                <a:sym typeface="Gill Sans"/>
              </a:rPr>
              <a:t>Shawnee State University</a:t>
            </a:r>
            <a:endParaRPr sz="2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5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ill Sans"/>
                <a:cs typeface="Times New Roman" panose="02020603050405020304" pitchFamily="18" charset="0"/>
                <a:sym typeface="Gill Sans"/>
              </a:rPr>
              <a:t>MAS 124</a:t>
            </a:r>
            <a:endParaRPr sz="2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5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1F58"/>
                </a:solidFill>
                <a:latin typeface="Times New Roman" panose="02020603050405020304" pitchFamily="18" charset="0"/>
                <a:ea typeface="Gill Sans"/>
                <a:cs typeface="Times New Roman" panose="02020603050405020304" pitchFamily="18" charset="0"/>
                <a:sym typeface="Gill Sans"/>
              </a:rPr>
              <a:t>Careers@shawnee.edu</a:t>
            </a:r>
            <a:endParaRPr sz="2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5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ill Sans"/>
                <a:cs typeface="Times New Roman" panose="02020603050405020304" pitchFamily="18" charset="0"/>
                <a:sym typeface="Gill Sans"/>
              </a:rPr>
              <a:t>(740) 351-3027</a:t>
            </a:r>
            <a:endParaRPr sz="2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1927800" y="3681247"/>
            <a:ext cx="5288400" cy="2133600"/>
          </a:xfrm>
          <a:prstGeom prst="rect">
            <a:avLst/>
          </a:prstGeom>
          <a:noFill/>
          <a:ln w="22225" cap="rnd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29" name="Google Shape;22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60960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75"/>
    </mc:Choice>
    <mc:Fallback xmlns="">
      <p:transition spd="slow" advTm="18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4400" dirty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sz="4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idx="1"/>
          </p:nvPr>
        </p:nvSpPr>
        <p:spPr>
          <a:xfrm>
            <a:off x="533400" y="1828800"/>
            <a:ext cx="8077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36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Preparing for the interview</a:t>
            </a:r>
            <a:endParaRPr sz="36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 algn="l" rtl="0">
              <a:spcBef>
                <a:spcPts val="132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36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During the interview</a:t>
            </a:r>
            <a:endParaRPr sz="36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 algn="l" rtl="0">
              <a:spcBef>
                <a:spcPts val="132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36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Following up after an interview</a:t>
            </a:r>
            <a:endParaRPr sz="36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606552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2"/>
    </mc:Choice>
    <mc:Fallback xmlns="">
      <p:transition spd="slow" advTm="8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533400" y="-21020"/>
            <a:ext cx="81054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4000" dirty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PREPARING FOR THE INTERVIEW</a:t>
            </a:r>
            <a:endParaRPr sz="40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Google Shape;133;p3"/>
          <p:cNvSpPr txBox="1">
            <a:spLocks noGrp="1"/>
          </p:cNvSpPr>
          <p:nvPr>
            <p:ph idx="1"/>
          </p:nvPr>
        </p:nvSpPr>
        <p:spPr>
          <a:xfrm>
            <a:off x="581192" y="2020804"/>
            <a:ext cx="8258008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Clr>
                <a:srgbClr val="001F58"/>
              </a:buClr>
              <a:buSzPts val="1600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Your life online</a:t>
            </a:r>
            <a:endParaRPr sz="2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372" lvl="2" indent="-347472">
              <a:spcBef>
                <a:spcPts val="800"/>
              </a:spcBef>
              <a:buClr>
                <a:srgbClr val="001F58"/>
              </a:buClr>
              <a:buSzPts val="1300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Facebook, Twitter, Instagram, </a:t>
            </a: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LinkedIn</a:t>
            </a:r>
            <a:endParaRPr sz="2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Clr>
                <a:srgbClr val="001F58"/>
              </a:buClr>
              <a:buSzPts val="1600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Conduct extensive research</a:t>
            </a:r>
            <a:endParaRPr sz="2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372" lvl="2" indent="-347472">
              <a:spcBef>
                <a:spcPts val="800"/>
              </a:spcBef>
              <a:buClr>
                <a:srgbClr val="001F58"/>
              </a:buClr>
              <a:buSzPts val="1300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Roles and procedures of company</a:t>
            </a:r>
            <a:endParaRPr sz="2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Clr>
                <a:srgbClr val="001F58"/>
              </a:buClr>
              <a:buSzPts val="1600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Practice, practice, practice</a:t>
            </a:r>
            <a:endParaRPr sz="2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372" lvl="2" indent="-347472">
              <a:spcBef>
                <a:spcPts val="800"/>
              </a:spcBef>
              <a:buClr>
                <a:srgbClr val="001F58"/>
              </a:buClr>
              <a:buSzPts val="1300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Mock Interview</a:t>
            </a:r>
            <a:endParaRPr sz="2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7472" algn="l" rtl="0">
              <a:spcBef>
                <a:spcPts val="800"/>
              </a:spcBef>
              <a:spcAft>
                <a:spcPts val="0"/>
              </a:spcAft>
              <a:buSzPts val="800"/>
              <a:buNone/>
            </a:pPr>
            <a:endParaRPr sz="24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606552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 descr="http://www5.pcmag.com/media/images/344046-get-organized-profiles.jpg?thumb=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28411" y="3944007"/>
            <a:ext cx="1734397" cy="173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19"/>
    </mc:Choice>
    <mc:Fallback xmlns="">
      <p:transition spd="slow" advTm="47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4400" dirty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INTERVIEW</a:t>
            </a:r>
            <a:endParaRPr sz="4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4"/>
          <p:cNvSpPr txBox="1">
            <a:spLocks noGrp="1"/>
          </p:cNvSpPr>
          <p:nvPr>
            <p:ph idx="1"/>
          </p:nvPr>
        </p:nvSpPr>
        <p:spPr>
          <a:xfrm>
            <a:off x="761650" y="1715805"/>
            <a:ext cx="8432223" cy="371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r>
              <a:rPr lang="en-US" sz="279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Look good and dress for the culture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747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r>
              <a:rPr lang="en-US" sz="248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Visit our </a:t>
            </a:r>
            <a:r>
              <a:rPr lang="en-US" sz="248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"/>
                  </a:ext>
                </a:extLst>
              </a:rPr>
              <a:t>“Tie-</a:t>
            </a:r>
            <a:r>
              <a:rPr lang="en-US" sz="2480" dirty="0" err="1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"/>
                  </a:ext>
                </a:extLst>
              </a:rPr>
              <a:t>brary</a:t>
            </a:r>
            <a:r>
              <a:rPr lang="en-US" sz="248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"/>
                  </a:ext>
                </a:extLst>
              </a:rPr>
              <a:t>”</a:t>
            </a:r>
            <a:r>
              <a:rPr lang="en-US" sz="248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 for more </a:t>
            </a:r>
            <a:r>
              <a:rPr lang="en-US" sz="2480" dirty="0" smtClean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information</a:t>
            </a:r>
            <a:r>
              <a:rPr lang="en-US" dirty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aramon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"/>
                  </a:ext>
                </a:extLst>
              </a:rPr>
              <a:t> </a:t>
            </a:r>
            <a:r>
              <a:rPr lang="en-US" sz="2480" dirty="0" smtClean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on </a:t>
            </a:r>
            <a:r>
              <a:rPr lang="en-US" sz="248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dressing for success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r>
              <a:rPr lang="en-US" sz="279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Bring your career portfolio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r>
              <a:rPr lang="en-US" sz="279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Arrive early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r>
              <a:rPr lang="en-US" sz="279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Don’t bring your cell phone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r>
              <a:rPr lang="en-US" sz="279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Offer a firm handshake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r>
              <a:rPr lang="en-US" sz="279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Use proper, comfortable posture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85000"/>
              <a:buFont typeface="Wingdings" pitchFamily="2" charset="2"/>
              <a:buChar char="§"/>
            </a:pPr>
            <a:r>
              <a:rPr lang="en-US" sz="279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Be aware of your body language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2" name="Google Shape;142;p4" descr="https://s-media-cache-ak0.pinimg.com/236x/b2/86/0a/b2860aff4311f9bfc59a0840afda483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8900" y="2971642"/>
            <a:ext cx="22479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06552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85"/>
    </mc:Choice>
    <mc:Fallback xmlns="">
      <p:transition spd="slow" advTm="86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577124" y="0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4400" dirty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 YOURSELF</a:t>
            </a:r>
            <a:endParaRPr sz="4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Google Shape;149;p5"/>
          <p:cNvSpPr txBox="1">
            <a:spLocks noGrp="1"/>
          </p:cNvSpPr>
          <p:nvPr>
            <p:ph idx="1"/>
          </p:nvPr>
        </p:nvSpPr>
        <p:spPr>
          <a:xfrm>
            <a:off x="844285" y="1556991"/>
            <a:ext cx="7504545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64"/>
              <a:buFont typeface="Wingdings" pitchFamily="2" charset="2"/>
              <a:buChar char="§"/>
            </a:pPr>
            <a:r>
              <a:rPr lang="en-US" sz="333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Be enthusiastic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64"/>
              <a:buFont typeface="Wingdings" pitchFamily="2" charset="2"/>
              <a:buChar char="§"/>
            </a:pPr>
            <a:r>
              <a:rPr lang="en-US" sz="333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Explain your qualifications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64"/>
              <a:buFont typeface="Wingdings" pitchFamily="2" charset="2"/>
              <a:buChar char="§"/>
            </a:pPr>
            <a:r>
              <a:rPr lang="en-US" sz="333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Relate your experience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64"/>
              <a:buFont typeface="Wingdings" pitchFamily="2" charset="2"/>
              <a:buChar char="§"/>
            </a:pPr>
            <a:r>
              <a:rPr lang="en-US" sz="333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Maintain a positive attitude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64"/>
              <a:buFont typeface="Wingdings" pitchFamily="2" charset="2"/>
              <a:buChar char="§"/>
            </a:pPr>
            <a:r>
              <a:rPr lang="en-US" sz="333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Make good eye contact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64"/>
              <a:buFont typeface="Wingdings" pitchFamily="2" charset="2"/>
              <a:buChar char="§"/>
            </a:pPr>
            <a:r>
              <a:rPr lang="en-US" sz="333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Ask questions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747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23"/>
              <a:buFont typeface="Gill Sans"/>
              <a:buNone/>
            </a:pPr>
            <a:endParaRPr sz="296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0" name="Google Shape;150;p5" descr="http://www.thelanguagelab.ca/wp-content/uploads/2014/10/blog-35-3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9876" y="4130729"/>
            <a:ext cx="2667000" cy="178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06552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00" y="604647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8"/>
    </mc:Choice>
    <mc:Fallback xmlns="">
      <p:transition spd="slow" advTm="30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495300" y="538384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4000" dirty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INTERVIEW QUESTIONS</a:t>
            </a:r>
            <a:endParaRPr sz="40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Google Shape;176;p7"/>
          <p:cNvSpPr txBox="1">
            <a:spLocks noGrp="1"/>
          </p:cNvSpPr>
          <p:nvPr>
            <p:ph idx="1"/>
          </p:nvPr>
        </p:nvSpPr>
        <p:spPr>
          <a:xfrm>
            <a:off x="736600" y="1452784"/>
            <a:ext cx="8255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576"/>
              <a:buFont typeface="Wingdings" pitchFamily="2" charset="2"/>
              <a:buChar char="§"/>
            </a:pPr>
            <a:r>
              <a:rPr lang="en-US" sz="28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Tell me about yourself.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576"/>
              <a:buFont typeface="Wingdings" pitchFamily="2" charset="2"/>
              <a:buChar char="§"/>
            </a:pPr>
            <a:r>
              <a:rPr lang="en-US" sz="28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What is your greatest weakness?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576"/>
              <a:buFont typeface="Wingdings" pitchFamily="2" charset="2"/>
              <a:buChar char="§"/>
            </a:pPr>
            <a:r>
              <a:rPr lang="en-US" sz="28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What are your long-term goals?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576"/>
              <a:buFont typeface="Wingdings" pitchFamily="2" charset="2"/>
              <a:buChar char="§"/>
            </a:pPr>
            <a:r>
              <a:rPr lang="en-US" sz="28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Why do you want to work for us?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576"/>
              <a:buFont typeface="Wingdings" pitchFamily="2" charset="2"/>
              <a:buChar char="§"/>
            </a:pPr>
            <a:r>
              <a:rPr lang="en-US" sz="28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Why should I hire you?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576"/>
              <a:buFont typeface="Wingdings" pitchFamily="2" charset="2"/>
              <a:buChar char="§"/>
            </a:pPr>
            <a:r>
              <a:rPr lang="en-US" sz="28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Do you have any questions?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822959" y="4923389"/>
            <a:ext cx="738170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*</a:t>
            </a:r>
            <a:r>
              <a:rPr lang="en-US" sz="2400" i="0" u="none" strike="noStrike" cap="none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Visit </a:t>
            </a:r>
            <a:r>
              <a:rPr lang="en-US" sz="2000" i="0" u="none" strike="noStrike" cap="none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the following links for more examples of interview questions:</a:t>
            </a:r>
            <a:endParaRPr sz="16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</a:ext>
              </a:extLst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000"/>
              <a:buFont typeface="Garamond"/>
              <a:buChar char="-"/>
            </a:pPr>
            <a:r>
              <a:rPr lang="en-US" sz="2000" b="0" i="0" u="sng" strike="noStrike" cap="none" dirty="0">
                <a:solidFill>
                  <a:srgbClr val="5C5C5C"/>
                </a:solidFill>
                <a:latin typeface="Garamond"/>
                <a:ea typeface="Garamond"/>
                <a:cs typeface="Garamond"/>
                <a:sym typeface="Garamond"/>
                <a:hlinkClick r:id="rId5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9"/>
                  </a:ext>
                </a:extLst>
              </a:rPr>
              <a:t>Traditional Interview Questions</a:t>
            </a:r>
            <a:endParaRPr sz="2000" b="0" i="0" u="none" strike="noStrike" cap="none" dirty="0">
              <a:solidFill>
                <a:srgbClr val="5C5C5C"/>
              </a:solidFill>
              <a:latin typeface="Garamond"/>
              <a:ea typeface="Garamond"/>
              <a:cs typeface="Garamond"/>
              <a:sym typeface="Garamond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0"/>
                </a:ext>
              </a:extLst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2000"/>
              <a:buFont typeface="Garamond"/>
              <a:buChar char="-"/>
            </a:pPr>
            <a:r>
              <a:rPr lang="en-US" sz="2000" b="0" i="0" u="sng" strike="noStrike" cap="none" dirty="0">
                <a:solidFill>
                  <a:srgbClr val="5C5C5C"/>
                </a:solidFill>
                <a:latin typeface="Garamond"/>
                <a:ea typeface="Garamond"/>
                <a:cs typeface="Garamond"/>
                <a:sym typeface="Garamond"/>
                <a:hlinkClick r:id="rId6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1"/>
                  </a:ext>
                </a:extLst>
              </a:rPr>
              <a:t>Behavioral Interview Questions </a:t>
            </a:r>
            <a:endParaRPr sz="2000" b="0" i="0" u="none" strike="noStrike" cap="none" dirty="0">
              <a:solidFill>
                <a:srgbClr val="5C5C5C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8215" y="604217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61"/>
    </mc:Choice>
    <mc:Fallback xmlns="">
      <p:transition spd="slow" advTm="31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4400" dirty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EMPLOYERS LOOK FOR</a:t>
            </a:r>
            <a:endParaRPr sz="4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Google Shape;184;p8"/>
          <p:cNvSpPr txBox="1">
            <a:spLocks noGrp="1"/>
          </p:cNvSpPr>
          <p:nvPr>
            <p:ph idx="1"/>
          </p:nvPr>
        </p:nvSpPr>
        <p:spPr>
          <a:xfrm>
            <a:off x="762000" y="1754068"/>
            <a:ext cx="7808944" cy="363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502"/>
              <a:buFont typeface="Wingdings" pitchFamily="2" charset="2"/>
              <a:buChar char="§"/>
            </a:pPr>
            <a:r>
              <a:rPr lang="en-US" sz="272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Your dependability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502"/>
              <a:buFont typeface="Wingdings" pitchFamily="2" charset="2"/>
              <a:buChar char="§"/>
            </a:pPr>
            <a:r>
              <a:rPr lang="en-US" sz="272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Your experience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502"/>
              <a:buFont typeface="Wingdings" pitchFamily="2" charset="2"/>
              <a:buChar char="§"/>
            </a:pPr>
            <a:r>
              <a:rPr lang="en-US" sz="272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Good communication skills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502"/>
              <a:buFont typeface="Wingdings" pitchFamily="2" charset="2"/>
              <a:buChar char="§"/>
            </a:pPr>
            <a:r>
              <a:rPr lang="en-US" sz="272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Your knowledge of the company and job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502"/>
              <a:buFont typeface="Wingdings" pitchFamily="2" charset="2"/>
              <a:buChar char="§"/>
            </a:pPr>
            <a:r>
              <a:rPr lang="en-US" sz="272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How well you get along with others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502"/>
              <a:buFont typeface="Wingdings" pitchFamily="2" charset="2"/>
              <a:buChar char="§"/>
            </a:pPr>
            <a:r>
              <a:rPr lang="en-US" sz="272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If you project a positive image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502"/>
              <a:buFont typeface="Wingdings" pitchFamily="2" charset="2"/>
              <a:buChar char="§"/>
            </a:pPr>
            <a:r>
              <a:rPr lang="en-US" sz="272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How well you handle challenges</a:t>
            </a:r>
            <a:endParaRPr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1408"/>
              <a:buNone/>
            </a:pPr>
            <a:endParaRPr sz="1530" dirty="0"/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604217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3"/>
    </mc:Choice>
    <mc:Fallback xmlns="">
      <p:transition spd="slow" advTm="21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>
            <a:spLocks noGrp="1"/>
          </p:cNvSpPr>
          <p:nvPr>
            <p:ph type="title"/>
          </p:nvPr>
        </p:nvSpPr>
        <p:spPr>
          <a:xfrm>
            <a:off x="457200" y="2957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4400" dirty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TIPS</a:t>
            </a:r>
            <a:endParaRPr sz="4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Google Shape;191;p9"/>
          <p:cNvSpPr txBox="1">
            <a:spLocks noGrp="1"/>
          </p:cNvSpPr>
          <p:nvPr>
            <p:ph idx="1"/>
          </p:nvPr>
        </p:nvSpPr>
        <p:spPr>
          <a:xfrm>
            <a:off x="532015" y="1346164"/>
            <a:ext cx="8331300" cy="408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7472" lvl="0" indent="-347472" rtl="0">
              <a:spcBef>
                <a:spcPts val="800"/>
              </a:spcBef>
              <a:spcAft>
                <a:spcPts val="0"/>
              </a:spcAft>
              <a:buSzPts val="3064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Keep your answers brief, but thorough</a:t>
            </a:r>
            <a:endParaRPr lang="en-US" sz="2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rtl="0">
              <a:spcBef>
                <a:spcPts val="800"/>
              </a:spcBef>
              <a:spcAft>
                <a:spcPts val="0"/>
              </a:spcAft>
              <a:buSzPts val="3064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Use examples to illustrate your point</a:t>
            </a:r>
            <a:endParaRPr lang="en-US" sz="2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rtl="0">
              <a:spcBef>
                <a:spcPts val="800"/>
              </a:spcBef>
              <a:spcAft>
                <a:spcPts val="0"/>
              </a:spcAft>
              <a:buSzPts val="3064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Think before you </a:t>
            </a: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speak</a:t>
            </a:r>
            <a:endParaRPr lang="en-US" sz="2400" dirty="0">
              <a:solidFill>
                <a:srgbClr val="001F58"/>
              </a:solidFill>
              <a:latin typeface="Times New Roman" panose="02020603050405020304" pitchFamily="18" charset="0"/>
              <a:ea typeface="Garamond"/>
              <a:cs typeface="Times New Roman" panose="02020603050405020304" pitchFamily="18" charset="0"/>
              <a:sym typeface="Garamond"/>
            </a:endParaRPr>
          </a:p>
          <a:p>
            <a:pPr marL="347472" lvl="1" indent="-347472" rtl="0">
              <a:spcBef>
                <a:spcPts val="800"/>
              </a:spcBef>
              <a:spcAft>
                <a:spcPts val="0"/>
              </a:spcAft>
              <a:buSzPts val="3000"/>
              <a:buFont typeface="Wingdings" pitchFamily="2" charset="2"/>
              <a:buChar char="§"/>
            </a:pPr>
            <a:r>
              <a:rPr lang="en-US" sz="20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If more time is needed to come up with an answer, repeat the question back to them and follow with your answer</a:t>
            </a:r>
          </a:p>
          <a:p>
            <a:pPr marL="347472" lvl="0" indent="-347472" rtl="0">
              <a:spcBef>
                <a:spcPts val="800"/>
              </a:spcBef>
              <a:spcAft>
                <a:spcPts val="0"/>
              </a:spcAft>
              <a:buSzPts val="3064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Relate your answers to the job</a:t>
            </a:r>
            <a:endParaRPr lang="en-US" sz="2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rtl="0">
              <a:spcBef>
                <a:spcPts val="800"/>
              </a:spcBef>
              <a:spcAft>
                <a:spcPts val="0"/>
              </a:spcAft>
              <a:buSzPts val="3064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Don’t bring up </a:t>
            </a:r>
            <a:r>
              <a:rPr lang="en-US" sz="2400" b="1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compensation</a:t>
            </a:r>
            <a:endParaRPr lang="en-US" sz="24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3064"/>
              <a:buNone/>
            </a:pPr>
            <a:endParaRPr sz="333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2" name="Google Shape;192;p9" descr="http://memeguy.com/photos/images/my-immediate-thought-after-i-asked-my-girlfriend-if-her-mouth-was-on-its-period-too-6400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0" y="4162632"/>
            <a:ext cx="2382754" cy="1933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604217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0954" y="603523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23"/>
    </mc:Choice>
    <mc:Fallback xmlns="">
      <p:transition spd="slow" advTm="18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0" descr="http://s3.amazonaws.com/terracycle-us/download_resource/downloads/150/Bonus-Points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679400">
            <a:off x="6509999" y="3664193"/>
            <a:ext cx="2289656" cy="233492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4000" dirty="0">
                <a:solidFill>
                  <a:srgbClr val="001F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CLOSING:  ASK QUESTIONS</a:t>
            </a:r>
            <a:endParaRPr sz="40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Google Shape;202;p10"/>
          <p:cNvSpPr txBox="1">
            <a:spLocks noGrp="1"/>
          </p:cNvSpPr>
          <p:nvPr>
            <p:ph idx="1"/>
          </p:nvPr>
        </p:nvSpPr>
        <p:spPr>
          <a:xfrm>
            <a:off x="482600" y="1313412"/>
            <a:ext cx="8331200" cy="347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723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Have I answered all your questions?</a:t>
            </a:r>
            <a:endParaRPr sz="18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723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When should I expect to hear from you?/What does your timeline look like?  </a:t>
            </a:r>
            <a:endParaRPr sz="18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723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Stress that you want the job</a:t>
            </a:r>
            <a:endParaRPr sz="18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723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Ask your interviewer questions!</a:t>
            </a:r>
            <a:endParaRPr sz="18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723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Thank the interviewer</a:t>
            </a:r>
            <a:endParaRPr sz="18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0" indent="-347472" algn="l" rtl="0">
              <a:spcBef>
                <a:spcPts val="800"/>
              </a:spcBef>
              <a:spcAft>
                <a:spcPts val="0"/>
              </a:spcAft>
              <a:buSzPts val="2723"/>
              <a:buFont typeface="Wingdings" pitchFamily="2" charset="2"/>
              <a:buChar char="§"/>
            </a:pPr>
            <a:r>
              <a:rPr lang="en-US" sz="2400" dirty="0">
                <a:solidFill>
                  <a:srgbClr val="001F58"/>
                </a:solidFill>
                <a:latin typeface="Times New Roman" panose="02020603050405020304" pitchFamily="18" charset="0"/>
                <a:ea typeface="Garamond"/>
                <a:cs typeface="Times New Roman" panose="02020603050405020304" pitchFamily="18" charset="0"/>
                <a:sym typeface="Garamond"/>
              </a:rPr>
              <a:t>Let them know you’re excited</a:t>
            </a:r>
            <a:endParaRPr sz="1800" dirty="0">
              <a:solidFill>
                <a:srgbClr val="001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60960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6800" y="60960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69"/>
    </mc:Choice>
    <mc:Fallback xmlns="">
      <p:transition spd="slow" advTm="44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491</Words>
  <Application>Microsoft Macintosh PowerPoint</Application>
  <PresentationFormat>On-screen Show (4:3)</PresentationFormat>
  <Paragraphs>98</Paragraphs>
  <Slides>13</Slides>
  <Notes>12</Notes>
  <HiddenSlides>0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Calibri Light</vt:lpstr>
      <vt:lpstr>Garamond</vt:lpstr>
      <vt:lpstr>Gill Sans</vt:lpstr>
      <vt:lpstr>Noto Sans Symbols</vt:lpstr>
      <vt:lpstr>Rockwell</vt:lpstr>
      <vt:lpstr>Times New Roman</vt:lpstr>
      <vt:lpstr>Wingdings</vt:lpstr>
      <vt:lpstr>Arial</vt:lpstr>
      <vt:lpstr>Office Theme</vt:lpstr>
      <vt:lpstr>PowerPoint Presentation</vt:lpstr>
      <vt:lpstr>LEARNING OUTCOMES</vt:lpstr>
      <vt:lpstr>PREPARING FOR THE INTERVIEW</vt:lpstr>
      <vt:lpstr>THE INTERVIEW</vt:lpstr>
      <vt:lpstr>SELL YOURSELF</vt:lpstr>
      <vt:lpstr>COMMON INTERVIEW QUESTIONS</vt:lpstr>
      <vt:lpstr>WHAT EMPLOYERS LOOK FOR</vt:lpstr>
      <vt:lpstr>INTERVIEW TIPS</vt:lpstr>
      <vt:lpstr>THE CLOSING:  ASK QUESTIONS</vt:lpstr>
      <vt:lpstr>EVALUATE YOUR INTERVIEW</vt:lpstr>
      <vt:lpstr>FOLLOWING THE INTERVIEW</vt:lpstr>
      <vt:lpstr>QUIZ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PeerCareer</dc:creator>
  <cp:lastModifiedBy>Anna Trankina</cp:lastModifiedBy>
  <cp:revision>11</cp:revision>
  <dcterms:created xsi:type="dcterms:W3CDTF">2016-04-26T00:25:59Z</dcterms:created>
  <dcterms:modified xsi:type="dcterms:W3CDTF">2020-02-17T15:41:10Z</dcterms:modified>
</cp:coreProperties>
</file>