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68" r:id="rId4"/>
    <p:sldId id="269" r:id="rId5"/>
    <p:sldId id="271" r:id="rId6"/>
    <p:sldId id="270" r:id="rId7"/>
    <p:sldId id="272" r:id="rId8"/>
    <p:sldId id="266" r:id="rId9"/>
    <p:sldId id="267" r:id="rId10"/>
    <p:sldId id="258" r:id="rId11"/>
    <p:sldId id="259" r:id="rId12"/>
    <p:sldId id="260" r:id="rId13"/>
    <p:sldId id="261" r:id="rId14"/>
    <p:sldId id="263" r:id="rId15"/>
    <p:sldId id="262" r:id="rId16"/>
    <p:sldId id="264" r:id="rId17"/>
    <p:sldId id="274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94" autoAdjust="0"/>
  </p:normalViewPr>
  <p:slideViewPr>
    <p:cSldViewPr>
      <p:cViewPr varScale="1">
        <p:scale>
          <a:sx n="69" d="100"/>
          <a:sy n="69" d="100"/>
        </p:scale>
        <p:origin x="151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6D3B9-152B-45D9-BB73-56585CABBEA6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9281-A709-4130-9FBB-7A14BC44D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0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only will this give you endurance, but it will keep you from getting the post-college blues. You </a:t>
            </a:r>
            <a:r>
              <a:rPr lang="en-US" baseline="0" dirty="0" smtClean="0"/>
              <a:t>will have to work very hard in order to move up, which can be frustrating.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Establish routines</a:t>
            </a:r>
          </a:p>
          <a:p>
            <a:r>
              <a:rPr lang="en-US" baseline="0" dirty="0" smtClean="0"/>
              <a:t>No more staying up until you finish a season of a show on Netflix.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tips will also help you adjust to the lack of down-time or breaks you had in college. At some jobs, you may not earn days off for up to a year after starting there.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Unplug often – especially if you sit in front of a computer all day. </a:t>
            </a:r>
          </a:p>
          <a:p>
            <a:r>
              <a:rPr lang="en-US" baseline="0" dirty="0" smtClean="0"/>
              <a:t>Consider learning how to cook!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it make you marketable in your chosen field, or just over-qualified?</a:t>
            </a:r>
          </a:p>
          <a:p>
            <a:endParaRPr lang="en-US" dirty="0" smtClean="0"/>
          </a:p>
          <a:p>
            <a:r>
              <a:rPr lang="en-US" dirty="0" smtClean="0"/>
              <a:t>Ask others in their field what they think</a:t>
            </a:r>
          </a:p>
          <a:p>
            <a:endParaRPr lang="en-US" dirty="0" smtClean="0"/>
          </a:p>
          <a:p>
            <a:r>
              <a:rPr lang="en-US" dirty="0" smtClean="0"/>
              <a:t>Is there something you have considered/don’t know about that you could use your current/almost degree for?</a:t>
            </a:r>
          </a:p>
          <a:p>
            <a:pPr marL="457200" lvl="1" indent="0">
              <a:buNone/>
            </a:pPr>
            <a:r>
              <a:rPr lang="en-US" dirty="0" smtClean="0"/>
              <a:t>- Are you afraid b/c you do not think the idea is good enough or it is too creative/not definite?</a:t>
            </a:r>
          </a:p>
          <a:p>
            <a:endParaRPr lang="en-US" dirty="0"/>
          </a:p>
          <a:p>
            <a:r>
              <a:rPr lang="en-US" dirty="0" smtClean="0"/>
              <a:t>Degree</a:t>
            </a:r>
            <a:r>
              <a:rPr lang="en-US" baseline="0" dirty="0" smtClean="0"/>
              <a:t> transferability – could you apply it to different job opportunities (i.e. MBA)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4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Having</a:t>
            </a:r>
            <a:r>
              <a:rPr lang="en-US" baseline="0" dirty="0" smtClean="0"/>
              <a:t> experience in the field can actually increase your chances of being admitted!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5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have all the schools you</a:t>
            </a:r>
            <a:r>
              <a:rPr lang="en-US" baseline="0" dirty="0" smtClean="0"/>
              <a:t> are considering listed, try ranking them based on requirements and personal opinion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may want to explicitly list programs that go through the summer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use old bank statements to find your spending pattern</a:t>
            </a:r>
          </a:p>
          <a:p>
            <a:endParaRPr lang="en-US" dirty="0" smtClean="0"/>
          </a:p>
          <a:p>
            <a:r>
              <a:rPr lang="en-US" dirty="0" smtClean="0"/>
              <a:t>Especially</a:t>
            </a:r>
            <a:r>
              <a:rPr lang="en-US" baseline="0" dirty="0" smtClean="0"/>
              <a:t> if you will be on your own for the first time, you will want to spend time balancing a budget.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7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 know each person’s responsibilities</a:t>
            </a:r>
            <a:r>
              <a:rPr lang="en-US" baseline="0" dirty="0" smtClean="0"/>
              <a:t> (this will help you if you need their expertise!). Collaboration is key, so getting to know your colleagues will help you work as part of the team. </a:t>
            </a:r>
          </a:p>
          <a:p>
            <a:endParaRPr lang="en-US" dirty="0" smtClean="0"/>
          </a:p>
          <a:p>
            <a:r>
              <a:rPr lang="en-US" dirty="0" smtClean="0"/>
              <a:t>Even if you feel very experienced in the field</a:t>
            </a:r>
            <a:r>
              <a:rPr lang="en-US" baseline="0" dirty="0" smtClean="0"/>
              <a:t> you are entering – you don’t know everything! Ignoring training could set you up for failure on your first day. Don’t let your pride get in the way of doing a great job!! It looks good to ask questions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Unlike in college, you cannot avoid having to show up at</a:t>
            </a:r>
            <a:r>
              <a:rPr lang="en-US" baseline="0" dirty="0" smtClean="0"/>
              <a:t> certain time – you most likely will not set your own schedule. Y</a:t>
            </a:r>
            <a:r>
              <a:rPr lang="en-US" dirty="0" smtClean="0"/>
              <a:t>our boss will not be forgiving about you being late for work, especially</a:t>
            </a:r>
            <a:r>
              <a:rPr lang="en-US" baseline="0" dirty="0" smtClean="0"/>
              <a:t> when just starting 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25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r>
              <a:rPr lang="en-US" baseline="0" dirty="0" smtClean="0"/>
              <a:t> is another way to beat the post-college blues!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 forward to learning more about your career – it’s a big part of your life!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9281-A709-4130-9FBB-7A14BC44D5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7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1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21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21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6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6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6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1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7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07A9A-D3DF-4AEE-B8AB-A40849BB1930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C99A9-140B-4C9A-A118-C4FF430B1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IFyHJnWyD0WMgACyQ421GztZCWXX7PRKk4oe8BUmKAJURUdHUjJYRjJKUFVCU1BRTFdJNU4yMUo3Vy4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hyperlink" Target="mailto:Careers@shawnee.ed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11" Type="http://schemas.openxmlformats.org/officeDocument/2006/relationships/image" Target="../media/image2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0399" y="282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What Now?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dirty="0" smtClean="0"/>
              <a:t>A Transition Guide to Life After College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399" y="4953000"/>
            <a:ext cx="6400800" cy="160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Student Career Development</a:t>
            </a:r>
          </a:p>
          <a:p>
            <a:r>
              <a:rPr lang="en-US" sz="2800" dirty="0" smtClean="0"/>
              <a:t>(740) 351-3027</a:t>
            </a:r>
          </a:p>
          <a:p>
            <a:r>
              <a:rPr lang="en-US" sz="2800" dirty="0" smtClean="0"/>
              <a:t>Careers@shawnee.edu</a:t>
            </a:r>
            <a:endParaRPr lang="en-US" sz="2800" dirty="0"/>
          </a:p>
        </p:txBody>
      </p:sp>
      <p:pic>
        <p:nvPicPr>
          <p:cNvPr id="3074" name="Picture 2" descr="http://a.abcnews.com/images/US/gty_college_ll_130509_wm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28319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599" y="5920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715000" cy="51407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600" b="1" dirty="0" smtClean="0"/>
              <a:t>Dress for Success!</a:t>
            </a:r>
          </a:p>
          <a:p>
            <a:r>
              <a:rPr lang="en-US" dirty="0" smtClean="0"/>
              <a:t>Know how to dress for the environment </a:t>
            </a:r>
          </a:p>
          <a:p>
            <a:r>
              <a:rPr lang="en-US" dirty="0" smtClean="0"/>
              <a:t>When buying new items, keep in mind:</a:t>
            </a:r>
          </a:p>
          <a:p>
            <a:pPr lvl="1"/>
            <a:r>
              <a:rPr lang="en-US" dirty="0" smtClean="0"/>
              <a:t>Neutral and solid-color pieces</a:t>
            </a:r>
          </a:p>
          <a:p>
            <a:pPr lvl="1"/>
            <a:r>
              <a:rPr lang="en-US" dirty="0" smtClean="0"/>
              <a:t>Quality over quantity</a:t>
            </a:r>
          </a:p>
          <a:p>
            <a:pPr lvl="1"/>
            <a:r>
              <a:rPr lang="en-US" dirty="0" smtClean="0"/>
              <a:t>Accessories to dress up different pieces</a:t>
            </a:r>
          </a:p>
          <a:p>
            <a:pPr lvl="1"/>
            <a:r>
              <a:rPr lang="en-US" dirty="0" smtClean="0"/>
              <a:t>Material </a:t>
            </a:r>
            <a:r>
              <a:rPr lang="en-US" sz="2400" dirty="0" smtClean="0"/>
              <a:t>(will it need to be dry cleaned?)</a:t>
            </a:r>
          </a:p>
          <a:p>
            <a:r>
              <a:rPr lang="en-US" dirty="0" smtClean="0"/>
              <a:t>Try setting aside outfits for the week</a:t>
            </a:r>
          </a:p>
          <a:p>
            <a:endParaRPr lang="en-US" dirty="0"/>
          </a:p>
        </p:txBody>
      </p:sp>
      <p:pic>
        <p:nvPicPr>
          <p:cNvPr id="6146" name="Picture 2" descr="http://www.pinpoint.jobs/wp-content/uploads/Professional-dress-co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72" y="2514600"/>
            <a:ext cx="29085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5116" y="5978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2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Workplace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5720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Organize Your Desk!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i="1" dirty="0" smtClean="0"/>
              <a:t>An organized workspace will</a:t>
            </a:r>
            <a:r>
              <a:rPr lang="en-US" sz="2400" dirty="0" smtClean="0"/>
              <a:t>:</a:t>
            </a:r>
          </a:p>
          <a:p>
            <a:pPr marL="914400" lvl="2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Increase your productivity </a:t>
            </a:r>
          </a:p>
          <a:p>
            <a:pPr marL="914400" lvl="2" indent="-342900">
              <a:buFont typeface="Wingdings" panose="05000000000000000000" pitchFamily="2" charset="2"/>
              <a:buChar char="§"/>
            </a:pPr>
            <a:r>
              <a:rPr lang="en-US" dirty="0" smtClean="0"/>
              <a:t>Help you remember important events/deadlines</a:t>
            </a:r>
          </a:p>
          <a:p>
            <a:pPr marL="914400" lvl="2" indent="-342900">
              <a:buFont typeface="Wingdings" panose="05000000000000000000" pitchFamily="2" charset="2"/>
              <a:buChar char="§"/>
            </a:pPr>
            <a:r>
              <a:rPr lang="en-US" dirty="0" smtClean="0"/>
              <a:t>Keep you focused on work goals</a:t>
            </a:r>
          </a:p>
          <a:p>
            <a:pPr marL="914400" lvl="2" indent="-342900">
              <a:buFont typeface="Wingdings" panose="05000000000000000000" pitchFamily="2" charset="2"/>
              <a:buChar char="§"/>
            </a:pPr>
            <a:r>
              <a:rPr lang="en-US" dirty="0"/>
              <a:t>Improve your professional </a:t>
            </a:r>
            <a:r>
              <a:rPr lang="en-US" dirty="0" smtClean="0"/>
              <a:t>appearance</a:t>
            </a:r>
          </a:p>
          <a:p>
            <a:pPr marL="914400" lvl="2" indent="-34290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571500" lvl="2" indent="-571500">
              <a:buNone/>
            </a:pPr>
            <a:r>
              <a:rPr lang="en-US" b="1" dirty="0" smtClean="0"/>
              <a:t>* Bonus Tip</a:t>
            </a:r>
            <a:r>
              <a:rPr lang="en-US" dirty="0" smtClean="0"/>
              <a:t>: Peruse professional sites or </a:t>
            </a:r>
            <a:r>
              <a:rPr lang="en-US" i="1" dirty="0" smtClean="0"/>
              <a:t>Pinterest</a:t>
            </a:r>
            <a:r>
              <a:rPr lang="en-US" dirty="0" smtClean="0"/>
              <a:t> for creative organization ideas that fit how you use your workspace.</a:t>
            </a:r>
            <a:endParaRPr lang="en-US" sz="2000" dirty="0"/>
          </a:p>
        </p:txBody>
      </p:sp>
      <p:pic>
        <p:nvPicPr>
          <p:cNvPr id="1028" name="Picture 4" descr="http://i.cdn.turner.com/money/infographic/economy/desk-organized-tips/assets/desk-infographic-0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84" y="3962400"/>
            <a:ext cx="358318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hetimes.co.uk/tto/multimedia/archive/00217/t2-desk_messy-96700_217741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84" y="1295400"/>
            <a:ext cx="3583185" cy="238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>
          <a:xfrm>
            <a:off x="6705600" y="3505200"/>
            <a:ext cx="381000" cy="6096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16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6934200" cy="4953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Shared Workspaces:</a:t>
            </a:r>
          </a:p>
          <a:p>
            <a:r>
              <a:rPr lang="en-US" sz="2800" dirty="0" smtClean="0"/>
              <a:t>Let coworkers know about large printing or copying projects in advance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eport any equipment you break 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(you might          even learn how to fix it in case it happens again!)</a:t>
            </a:r>
          </a:p>
          <a:p>
            <a:r>
              <a:rPr lang="en-US" sz="2800" dirty="0" smtClean="0"/>
              <a:t>Do not stockpile shared office supplies</a:t>
            </a:r>
            <a:endParaRPr lang="en-US" dirty="0"/>
          </a:p>
        </p:txBody>
      </p:sp>
      <p:pic>
        <p:nvPicPr>
          <p:cNvPr id="2050" name="Picture 2" descr="http://media3.s-nbcnews.com/j/MSNBC/Components/Photo/_new/biz110318_officerhoarder.grid-4x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76800"/>
            <a:ext cx="29337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Communicating in a Professional Manner:</a:t>
            </a:r>
          </a:p>
          <a:p>
            <a:r>
              <a:rPr lang="en-US" dirty="0" smtClean="0"/>
              <a:t>Do not use slang</a:t>
            </a:r>
          </a:p>
          <a:p>
            <a:r>
              <a:rPr lang="en-US" dirty="0" smtClean="0"/>
              <a:t>Participate in meetings</a:t>
            </a:r>
          </a:p>
          <a:p>
            <a:r>
              <a:rPr lang="en-US" i="1" dirty="0" smtClean="0"/>
              <a:t>Listen</a:t>
            </a:r>
            <a:r>
              <a:rPr lang="en-US" dirty="0" smtClean="0"/>
              <a:t> to your coworkers and your boss</a:t>
            </a:r>
          </a:p>
          <a:p>
            <a:r>
              <a:rPr lang="en-US" dirty="0" smtClean="0"/>
              <a:t>Expand your vocabulary!</a:t>
            </a:r>
          </a:p>
          <a:p>
            <a:pPr lvl="1"/>
            <a:r>
              <a:rPr lang="en-US" dirty="0" smtClean="0"/>
              <a:t>Take note of unfamiliar words and research later</a:t>
            </a:r>
          </a:p>
          <a:p>
            <a:pPr lvl="1"/>
            <a:r>
              <a:rPr lang="en-US" dirty="0" smtClean="0"/>
              <a:t>Be sure to ask about any terms used specifically for your responsibilities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2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6248400" cy="4572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Respect your boss and colleagues</a:t>
            </a:r>
          </a:p>
          <a:p>
            <a:r>
              <a:rPr lang="en-US" dirty="0" smtClean="0"/>
              <a:t>Be honest</a:t>
            </a:r>
          </a:p>
          <a:p>
            <a:r>
              <a:rPr lang="en-US" dirty="0" smtClean="0"/>
              <a:t>Maintain a positive attitude</a:t>
            </a:r>
          </a:p>
          <a:p>
            <a:r>
              <a:rPr lang="en-US" dirty="0" smtClean="0"/>
              <a:t>Make sure you appear approachable </a:t>
            </a:r>
          </a:p>
          <a:p>
            <a:r>
              <a:rPr lang="en-US" dirty="0" smtClean="0"/>
              <a:t>Control strong emotions</a:t>
            </a:r>
          </a:p>
          <a:p>
            <a:r>
              <a:rPr lang="en-US" dirty="0" smtClean="0"/>
              <a:t>Be receptive to feedback</a:t>
            </a:r>
          </a:p>
          <a:p>
            <a:r>
              <a:rPr lang="en-US" i="1" dirty="0" smtClean="0"/>
              <a:t>Know when to address conflicts directly and when to involve HR</a:t>
            </a:r>
          </a:p>
          <a:p>
            <a:pPr lvl="1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46" y="1910875"/>
            <a:ext cx="2315843" cy="361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086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Workplace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5626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Using the Internet</a:t>
            </a:r>
          </a:p>
          <a:p>
            <a:r>
              <a:rPr lang="en-US" sz="2800" dirty="0" smtClean="0"/>
              <a:t>E-Mail Etiquette </a:t>
            </a:r>
          </a:p>
          <a:p>
            <a:pPr marL="628650" lvl="1"/>
            <a:r>
              <a:rPr lang="en-US" sz="2400" dirty="0" smtClean="0"/>
              <a:t>Use professional language</a:t>
            </a:r>
          </a:p>
          <a:p>
            <a:pPr marL="628650" lvl="1"/>
            <a:r>
              <a:rPr lang="en-US" sz="2400" dirty="0" smtClean="0"/>
              <a:t>Limit personal topics</a:t>
            </a:r>
          </a:p>
          <a:p>
            <a:pPr marL="628650" lvl="1"/>
            <a:r>
              <a:rPr lang="en-US" sz="2400" dirty="0" smtClean="0"/>
              <a:t>Avoid using contractions and symbols/emoticons</a:t>
            </a:r>
          </a:p>
          <a:p>
            <a:pPr marL="628650" lvl="1"/>
            <a:r>
              <a:rPr lang="en-US" sz="2400" dirty="0" smtClean="0"/>
              <a:t>Include contact information with your signature</a:t>
            </a:r>
          </a:p>
          <a:p>
            <a:pPr marL="628650" lvl="1"/>
            <a:r>
              <a:rPr lang="en-US" sz="2400" dirty="0" smtClean="0"/>
              <a:t>Always proofread before sending! </a:t>
            </a:r>
          </a:p>
          <a:p>
            <a:r>
              <a:rPr lang="en-US" sz="2800" dirty="0" smtClean="0"/>
              <a:t>Use your time wisely</a:t>
            </a:r>
          </a:p>
          <a:p>
            <a:pPr marL="628650" lvl="1"/>
            <a:r>
              <a:rPr lang="en-US" sz="2400" dirty="0" smtClean="0"/>
              <a:t>Familiarize yourself with company policy</a:t>
            </a:r>
          </a:p>
          <a:p>
            <a:pPr marL="628650" lvl="1"/>
            <a:r>
              <a:rPr lang="en-US" sz="2400" dirty="0" smtClean="0"/>
              <a:t>Some companies may monitor use!</a:t>
            </a:r>
          </a:p>
        </p:txBody>
      </p:sp>
      <p:pic>
        <p:nvPicPr>
          <p:cNvPr id="3074" name="Picture 2" descr="http://nikkiwoodsmedia.com/blog/wp-content/uploads/2013/08/Email-Let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348474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221" y="6126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Continue Your Professional Development!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7772400" cy="4114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Networking is </a:t>
            </a:r>
            <a:r>
              <a:rPr lang="en-US" sz="2800" i="1" dirty="0" smtClean="0"/>
              <a:t>always</a:t>
            </a:r>
            <a:r>
              <a:rPr lang="en-US" sz="2800" dirty="0" smtClean="0"/>
              <a:t> important</a:t>
            </a:r>
          </a:p>
          <a:p>
            <a:r>
              <a:rPr lang="en-US" sz="2800" dirty="0" smtClean="0"/>
              <a:t>Recognize mentors at and outside of work</a:t>
            </a:r>
          </a:p>
          <a:p>
            <a:r>
              <a:rPr lang="en-US" sz="2800" dirty="0" smtClean="0"/>
              <a:t>Join a professional organization associated with your field and get involved in leadership positions</a:t>
            </a:r>
          </a:p>
          <a:p>
            <a:r>
              <a:rPr lang="en-US" sz="2800" dirty="0" smtClean="0"/>
              <a:t>Keep yourself motivated by reflecting on your achievements</a:t>
            </a:r>
          </a:p>
        </p:txBody>
      </p:sp>
      <p:pic>
        <p:nvPicPr>
          <p:cNvPr id="5122" name="Picture 2" descr="http://cdn.gijobs.com/wp-content/uploads/2014/10/network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29150"/>
            <a:ext cx="2895600" cy="20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4102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Remember, this job will most likely not be your last!</a:t>
            </a:r>
            <a:endParaRPr lang="en-US" sz="2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5764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Complete this online quiz to check your knowledge by clicking on the link &amp; answering the questions</a:t>
            </a:r>
          </a:p>
          <a:p>
            <a:r>
              <a:rPr lang="en-US" dirty="0"/>
              <a:t>Throughout the semester, we will send out emails to complete this quiz for a chance to win a </a:t>
            </a:r>
            <a:r>
              <a:rPr lang="en-US" dirty="0" smtClean="0"/>
              <a:t>prize</a:t>
            </a:r>
          </a:p>
          <a:p>
            <a:pPr lvl="1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forms.office.com/Pages/ResponsePage.aspx?id=IFyHJnWyD0WMgACyQ421GztZCWXX7PRKk4oe8BUmKAJURUdHUjJYRjJKUFVCU1BRTFdJNU4yMUo3Vy4u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88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dirty="0"/>
              <a:t>Student Career Development </a:t>
            </a:r>
          </a:p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dirty="0"/>
              <a:t>Business Administration 036</a:t>
            </a:r>
          </a:p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dirty="0"/>
              <a:t>(740) 351-3027</a:t>
            </a:r>
          </a:p>
          <a:p>
            <a:pPr marR="0">
              <a:lnSpc>
                <a:spcPct val="80000"/>
              </a:lnSpc>
              <a:buFont typeface="Arial" charset="0"/>
              <a:buNone/>
            </a:pPr>
            <a:r>
              <a:rPr lang="en-US" altLang="en-US" dirty="0">
                <a:hlinkClick r:id="rId4"/>
              </a:rPr>
              <a:t>Careers@shawnee.edu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4" descr="C:\Users\peercareer\Pictures\OfficeP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590800" cy="440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699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2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Develop Healthy Habits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000" i="1" dirty="0" smtClean="0"/>
              <a:t>Tips for </a:t>
            </a:r>
            <a:r>
              <a:rPr lang="en-US" sz="3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increasing your endurance </a:t>
            </a:r>
            <a:r>
              <a:rPr lang="en-US" sz="3000" i="1" dirty="0" smtClean="0"/>
              <a:t>to help you meet deadlines and survive those overtime days:</a:t>
            </a:r>
          </a:p>
          <a:p>
            <a:r>
              <a:rPr lang="en-US" sz="2800" dirty="0" smtClean="0"/>
              <a:t>Find </a:t>
            </a:r>
            <a:r>
              <a:rPr lang="en-US" sz="2800" b="1" dirty="0" smtClean="0"/>
              <a:t>exercise</a:t>
            </a:r>
            <a:r>
              <a:rPr lang="en-US" sz="2800" dirty="0" smtClean="0"/>
              <a:t> you enjoy and do it often</a:t>
            </a:r>
          </a:p>
          <a:p>
            <a:r>
              <a:rPr lang="en-US" sz="2800" dirty="0" smtClean="0"/>
              <a:t>Practice good </a:t>
            </a:r>
            <a:r>
              <a:rPr lang="en-US" sz="2800" b="1" dirty="0" smtClean="0"/>
              <a:t>sleep hygiene</a:t>
            </a:r>
          </a:p>
          <a:p>
            <a:r>
              <a:rPr lang="en-US" sz="2800" b="1" dirty="0" smtClean="0"/>
              <a:t>Eat well </a:t>
            </a:r>
            <a:r>
              <a:rPr lang="en-US" sz="2800" dirty="0" smtClean="0"/>
              <a:t>for extra energy!</a:t>
            </a:r>
          </a:p>
          <a:p>
            <a:r>
              <a:rPr lang="en-US" sz="2800" b="1" dirty="0" smtClean="0"/>
              <a:t>Read</a:t>
            </a:r>
            <a:r>
              <a:rPr lang="en-US" sz="2800" dirty="0" smtClean="0"/>
              <a:t> for leisure</a:t>
            </a:r>
          </a:p>
          <a:p>
            <a:r>
              <a:rPr lang="en-US" sz="2800" dirty="0" smtClean="0"/>
              <a:t>Explore different activities and </a:t>
            </a:r>
            <a:r>
              <a:rPr lang="en-US" sz="2800" b="1" dirty="0" smtClean="0"/>
              <a:t>hobbies</a:t>
            </a:r>
          </a:p>
          <a:p>
            <a:r>
              <a:rPr lang="en-US" sz="2800" b="1" dirty="0" smtClean="0"/>
              <a:t>Keep in touch </a:t>
            </a:r>
            <a:r>
              <a:rPr lang="en-US" sz="2800" dirty="0" smtClean="0"/>
              <a:t>with friends from college</a:t>
            </a:r>
          </a:p>
        </p:txBody>
      </p:sp>
      <p:pic>
        <p:nvPicPr>
          <p:cNvPr id="1026" name="Picture 2" descr="http://images.wisegeek.com/man-runn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105918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2.timeinc.net/health/images/healthy-living/friends-getting-coffee-400x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52" y="5437950"/>
            <a:ext cx="1262648" cy="12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" y="5486400"/>
            <a:ext cx="1523999" cy="121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16" y="5427632"/>
            <a:ext cx="953872" cy="12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data:image/jpeg;base64,/9j/4AAQSkZJRgABAQAAAQABAAD/2wCEAAkGBxQTEhUUEhQWFRUXGBgXFBgYFBcUFhcXGBUXFxcXFRcYHCggGBslGxQWITEhJSkrLi4uGCAzODMsNygtLiwBCgoKDg0OGxAQGiwkICQsLS8sLCwsLCwsLCwsLCwsLCwsLCwsLCwsLCwsLCwsLCwsLCwsLCwsLCwsLCwsLCwsLP/AABEIALcBEwMBIgACEQEDEQH/xAAcAAEAAgMBAQEAAAAAAAAAAAAABQYDBAcCAQj/xAA+EAABAwIEAwUGBAQFBQEAAAABAAIRAyEEBRIxBkFRImFxgZEHEzJCobEUUsHRI7Lh8BZygpKiJFNzk8I0/8QAGQEBAAMBAQAAAAAAAAAAAAAAAAEDBAIF/8QAJhEAAgICAgICAgIDAAAAAAAAAAECEQMhEjEEQRMyIlFhwQUjcf/aAAwDAQACEQMRAD8A7iiIgCIiAIiIAiIgCIiAIiIAihX8U4UVDTdUDXAuBJBDZbIPaNt2uHi0ql5/7WmU6lSnhqbaobIFQv7JdFtIG4mOf3XLkiaZ05F+eK/tPx5e0trRpmBobDp3Dh80H9F6dx/Xa9lSk57asH3rnVn1abyW2/hOdpbeSYFrRax5+Qniz9CouR5f7XqrgA7Dsc4MLnEPLB2Y1OiHQIMxeIO6smR+0ajVh1YCkx50sdMta7m17pt1mAPuZ5ojiy8ItbA4+nVGqm7UPAg32sRMHl1WyuyAiIgCIiAIiIAiIgCIiAIiIAiIgCIiAIiIAiIgCIiAIiIAiIgPhKovHXG9OhRpPovL21HPBNMgEhjTYOIOka9F4MiY3lbPtUZWOCd7l+hre1VOrTLR8pIvBk7TJAGxK/OuIMuAA7R35k8uXSD6qucn0dRVm1ic1lsOc/U4y86jDmj4eyIuDJmbkkrTqv1X2Gwg7/qpD/DtQxYle/8AD1U3IiNufTnyVPJF3BkTXIJMXHXyXtzCR2T3+m3mrXlPCuq9QmNgJBt1UpguEgw7jSNrSdtpmwXLyxLFhkyhUXkiPIxI+2690HuabekxI81dcx4RaQSzsu3kHfyhVOplroMQbEEb7GDA7reqmM1Lo5ljlHsufAnHf4SqfxAc5jhoEGSy+5EXbyAG3JdkyHifD4uRRf2m/Ex3ZeO+OYvuJC/LTHlsAhpAHfdbeBxZ1h4cQ4GWnUQ4HrM723/ZWqTRS42frNFoZBiHVMNQe4y51JjnGIlxaJMDvW+rU7KwiIpAREQBERAEREAREQBERAEREAREQBERAEREAREQBYcXX0Mc6JgTHXoFmVW9oWc08PhoqNL/AHrvdhjSASHAgySQAO8kbqG6QORcccdV8QatE1AaBfENaA06DbQSNUHe/wBIhQ/DmXS73jxc/COg5KAANSqJsHPuPOYjlE9F0HBU9gOSyZJaNWKKbJPDUFItwwjZecLS2UjTprL2bkYcPhh0Wz+HtsvYatlqmibI2ph1Xc0y9jQ46ReZsJ8irg8BQOeUxpvt9PXkoWmRLaOQ42mGk6ZsTvuAdzIsO5eGuI+HqCZnp831EqTz4N1EtHaE6xyjkQFGaxA3Go3vcf09FtTPOaOj+zTjSph/4dTU+kXNaGEguaXvDS6nzIEkkX2Xc6NUOaHNMgiQe5fk3L8UKdVr57TXBwtHaabb/qv1PkmNp1qFOpRfrploDXXExYyDcGQZBVsH6K5I3kRFYcBERAEREAREQBERAEREAREQBERAEREAREQBERAFSPabw776g7EM1GrSYewBIrMm9NwAnmdv2i7ooasH5Qp4Go2q2pUp6AXC2nRczGlvJtvt1VzwT7rD7ScS12ZHTTDGshkjap23OLxFruc708V4OZ0WEydjCx5Vs14ZFwwTbDvUm1kKFyDMqbwAHX9FYNYsqqNidmNrVmgRutXH0S4dkwf0VexWU1nuMVyL2AJb9kSXsht+iyVKw6rTxtDWI2UZhuGakS+uCekFw9TupOjh3ts4hw5EcvFJRroRlfZQeJcn93LyDbc9x69FVsThoG408ovaeS6vxVTH4d8jlB+y5TVIbYA7GL9eX0VuJ2jNmikzYyTGsYSalJlYEQWvHZNxzjUDAsWkEd+x/S/DGGo08LRGHbppFgcwTqPb7Rlx3MndcJ4c4T95TL6wc3bRG/iQfJd24YohmEosBJDWASRpkixMdJlXY5JyooyY5RSb9koiIrykIiIAiIgCIiAIiIAiIgCIiAIiIAiIgCIiAIiIAiIgOXe1ThinSofiKFIAiqH1iAS6INxeAJN7c5myozcpoB38WSTcXInny8V3niNs4WuOtJ4HjpMfVcPr5Z7widtLbcvhG/VZcypmjDskcDhKYBdhzMbwdceO8b/VbeTZsXVNBM96j8pyw4dr/dkt1DtX5dAnD9ICqf75rO69GyFp7LxiWCN1Q88x+IpVP4bNbeQkg+OyvTW2XivlrHweagsa0V/CYzEvptIpXIBMVHS3udIhTeAD47Yg+q3MLhNNlsVKYASSvZytaILOsPrpub1ELl2WYWcSGnk4RN9jt3rq+ZPAa4noVzLLXf8AVazMTMCxMGwHeSAusb0yvKto6tWeHUh2dLmiHDvIj7q75ZRLKVNp3DQD6Kj4djnVAdPacW6Wbgc+11K6Er/HW2yvy5aUUERFqMIREQBERAEREAREQBERAEREAREQBERAERaGa5oygGF+z3hkyABIJLiSdgAVDdA30UM7ibDxIcSORAMH/LO/iLLB/iulvofHlPpKrlnxx7kgWBFrYHH06zdVN0jnyIPQjktlWJpq0DDjGtLHB4BaWnUDtEXlccp1G+8Om7fl8Bb9F2hzZsbhck4zyd+GrufY06jy6mRym7mkcoM+RVHkRtF+CVSNfF4gBhWjw4zU/UvNU66ZjeEyLHtou0vtItZZEegttFwc6Fs4asHA8ioytmBqQabRtuZj0WzhJ3MX6KPZbWiTpleKy803wvlWopbOCJzJsghUjIcuLcQ59RpDWandRYz/AFV4xb1jyzDCrVbTIkOsQSRIO9xtaUj+inJ+/wBFvyDLHS2q/aJYLEmRuY2sVYljoUQxoa3ZoAFybDa5usi9CEFFUjz5zc3bCIoHiriengmtLhre8w1gcG8iSXE7Cy6bo5SsnkXOcP7SHud2qVFjZ512kgeA3Pcp6nxvhyAe1J5QPvqhQppkuLRaEWvhsTraHaSARP8AcLOHLo5PqIiAIiIAiIgCIiAIiIAiLDjK/u6b3n5Wl3oJQEbxBnbaDT2m6+QNz4wP3C5zjMxdXf25eeWrtR/lGzfIKPx+OdUqEk6nOP1P6KYyPBR3ncnqV5mScssq6RdixOb/AIPbMKd3A35lbbKVlJOp63NYIXnNMJ7kS82XmeRglGTcekV5YqMqRo4TGOoVA9vg4fmHMH9O9dCoVQ5oc0yCAR4Fc3AL73A5DmfHp4K2ZBiC0NYTLdmjmF6X+P8AkjGp9HfxS42ywKte0HBe8wbzElhDx6wfoT6KyrHXpB7XNcJDgQR3EQV6claorTp2cDoVCLclvhgMGNl5zrLnYeq+k7djpB/M07OWnTquFpt1i/7LA47PRxSUiy4avEQPqt+ni2jcgKFy/RF3kKSbSa6AwW5k7n1Sl+zY4RMjszDepb1gkLNiMRYEHfZeThwG7LRqmPAWCqeyl66GKq2W5wq6cQwi5/sqv4usSd1O8Ef/AKqf+r+UqyC2jPkemdQCIi9E88x4hxDXFolwBLRtJiw9VwvOcacU9zcSSypqMkiC07aYOwGy7woXiHhihi2kVGAPiG1BZ7Tyv8w7iqM+JzWmXYckYPaOKYvhaBLKjXDlIv69FHa61CQ8W5GC5u/U7Gytma8PYvA1AOzVpGdLgQJA3Babg37/ABW/lWZUKwAIh31naIXmyyZcT/JHoKMJq0VnLeNcQxgptquDRYDU63cL2C6bwfxDQqUWl+IAqx2xUeZB7tR28FVszyRkx7trgYnswQFTsyyh9FxLAXU+XVvcevirsPmW6loqyeKquJ3yhnVBx0itTJ6B4ny6qRBXCeBc0w4rtGKOimWnS4l2jXIgOHK032suuUs0w4gUq9GOQB+xabei3wnyMM4OLJtFiw9cOEggjqCCPULKrDgIiIAiIgCIiALVzOjro1GDdzHAeMGFtKM4jzL8PQfUHxfCz/M7b038lDqtkpWzkmU4IuqEneSPC6tbD7tvetXIsP8AMbm5J7zuo/irOgx7aTbudePt+vovNlpWj0F/rgbdXNRTOontTYDcnkAs5qVcQ4PrcvgZyb+7u9RGTZeS7XU7Tz6N7h+6uOGpBrZKz4MUlbk+zjHi4vlLs1mUQBJU5w3RDganIEtb0tYn7j1VIzXOC95p0bxZzvlB6d58FL5RmtekxrAWlrRABaI7za8yZ3WnFkSnta/snJymqiX5FG5JmJrMJcAHNMOjbqCFJL0U01aMMk06ZTfaXlAqUPfNHbp2Pexxgj1NvNctwFW8Hku08aU5wOI7qZP+2/6LgtDG9u9jz6HvWbPHZowyaLzgYIsApKlVhV7AYoQFs0sbE3WZRNnyaJTEYnyUVjsTKxYvMAox9YuKlo45Nn2rVVl4DdOLp+Dv5SqoWqz8AvjGU55hw89JUw+yOZ/VnWURF6J54RFhxlfQxzz8rSfQSgKZ7SpaKTxcdpvnY/UfZc94RrtbiKxNnEAgd0nVHf8ACrTxRnD61JuogjUHERESCLHzVAzVhpVG1RYTfw5rFklb0ehji4xSZ1AYzVcDYW/ZYW0adQEgx1HTr4LVyWuHNa7eQvGYg0Koq3FNwJqQJDSNiegNr/usXkw5LkjVjaTojs7y2mWOpspACfy3J5Sd1TmirQdBBb0HLyXR359TqaW1Gw7kRcTBuCFnzHhz3jIdcG8j1EdFXhyuHW0Tkgpalpk7kHFODq0maarKTou15DYPibH1Vmw9UOAIIcOrTI9Vw/FcJOY06C4m142E7wN1hyPM8VQrilRcXPJGkNOpr5AIMcwQQb7c16mPyFJHn5fF4+zvaKucIcSjFtc10CrTMPAMgwYlvdIVjWlNPoytNOmERFJAREQBVX2ij/pmf+Vv8rlalXuO6c4Rx/K5jv8AmB9nFcT+rOofZFbwNSGbclS6jWvxTqkuLgSHTGmOWnysrWyuBRcegP2VZ4Yw+pzibkkn1KwnovdFvypoIlanEWOrFzKVNjmsdOqrsIG7Wcye/YeKkgAxhO0BReNxbq7mODSxoa1lNpiWt5kxaSbny6KHpHW2z1l+AbAgRC2cZLWQwgOO035wSB3CVIYPChrRqMCCSTyAEuJ8BK0G9p5fEavhB+Vos1vjFz3kpWhds3ckxDqJGlxIJGsH5iYE+KvKoYzDDUHNqYio2mwXAO7nC4DWi5PO3RVLi72tVHuLMD2Ke3vHN/iExeAbNHlPgtWHUdmLPTlovPtH4ip4ej7jerXa4Bv5aYs97u68DqT4rjlLB61DYziOrVrB9eo6oYDSXGTA5et1ZsocHAEEEFV5pO7O8EUfKeXVG7OMLYZg6h+ZTeHbIusgoLPzZp+NEbhsr5uMrK7DcgIUrTBWOs1Q5EqKIepThfMDjDSqNe3dpBHkZWXFqKxdZrAXOIaOpMKURKjrXCnHFDFk03ObTrtOl1MujVPwupk/ED03H1NrX5AzPGh9bXTJEEEGYMjZw6K+8Le03F0qrff1XVqZI1tdBOkb6DaD9FvhPWzzpRV6P0EoziWfwteP+277XWPh/iOhjGB1F9+bDAe3xE/USFI4ujrY9p+Zpb6iP1VnaOVpnMa2EDqDwL9k+sW+qrWbURUo+U/RWzIqwNMA8xdV/HYUs1MPykgeHL6ELzj1O0YOAsdI92d22/ZdEpVIg7xyOxGxB7iLLkOUVTQxYJ+F1v2XTcLW1CQpjojsg/aBlVLDilVoEinWJGnkxw7XZPId3KFNcNYwupUyTq1NH228lF8bAvo0mG4FWfCWOH7LWyBhY73R2gOCcYKfJImLk48ZFxdgG4gaNZYe6LjzWpU4TbSpOZh3Gak++qQPe1G82NdtTZFoC+GhLYae1y5X8eSziriqJh9NxHUDW31Crm5QvjF79r0Gra/Jf8Zp8LcNuoY0VGAtplr9YO0n4QO79l0BQ2T16jzLqZaBzI0yegBUytni38ezD5D/ADCIi0lAREQBV3j2pGDePzOYP+YP6KxLRzrLhiKLqRMTsejhcH1XMlaaOoummcmr1/4Zb3Qtrh/D6QozNKL6db3VQaXAweh6EHmCrFl7NLQsDVHox3s3sWA5sHbn3xyXjC4eSCeRleaz1sUHaQufZ36MOYTUqNbJ0su69nOIs09QBfzC96TMDzQC6zVzFN0bwY8YspWw9I41xzm5r4p8GWUiabB00mHHzdPoFW3OWNxIOrrcr67qFrSpUec3bs+OErZwGYVKJljo7t2nxC1l5U0n2E2i65dx0WwKlKe9ro+h/dTVLjjCnf3jfFk/YrmS+Eqt4YstWaaOpO43wf5n/wDrctPFcc4f5W1Hf6QPuVzglebKPgiPnkWjMuNHOtSphve46j6bKs4vGPqGXuLj38vAcljKxuXagl0cSm5dnsWWai9ahWVjlJySWExj2EOY8tcLgtJaQeoIuF0Lhj2q4qjDa8YhnPWdLx4VAL+BBXMAQvXvUToijtPDWPbUbqYIaXGLzAkwO+y2uJaRa5rwAQ5sbgXB3v3OVJ9nOOs5nQgx3H+srpGatFSh3sIcPLfxsSs0u2b4O4qii8R5SRTbWDhIddgBJgQZBmCOXIqw8NYr3lMOE3H9yt78EHUy03BCrvDwNCq6mdpJHgVFkpNFmzejqoum8Cb911B4DFDVSM3BLTfcESD9PqrBUfLHeC5zTpGniegDvpyKMk6u0DlzVswNYPptPdfxFiqdhaktB7lYuHXHS8cg76xf9FfhezP5CuNkuiItRiCIiAIiIAiKA444gGCwdSt88aaQ61HWb5C58kBQPabntF+MZSZHvKbYe+bF0yKfiP8A6hecqzKW33XIMZjHPeXEkuJLieZJMk+Mq28N5trbc9ptnfofP9Fkyq9mvBKtF7q4ntNPKVItxAKr2HryLrew9QLPZr9Ejh8TJK3XGWnwMeihadftiBA5ypOrVHu5HMWUpkSPz/Wplri07tJB8QYP2WDY9xU7xlQDMZXaPzA+bmtcfqSoQrYto89qnQXlwXoIQpIPjXSvpXgBewUB4JC+ErIQvBbKAxyvDisuhfC1QSeALL4XQvpWN6igew9ewVhavYKUSXL2fPio49YH3XVMPW5ciFyDgh0vcOsH7ro+FxDgL7hZsn2NeF/iT+FsNPTZReNwsVJ59V6w+PEgzZb2KrNeLbrguPVESxV7OMp1O1t3596m8PXIC+tbrMRJJgALo5fR84Xw1aoRTBgcyRsOq6Lg8KKbQ1vmeZPUrUyPLRRpwfiN3H7DyUktmLHxR5+XI5P+AiIrSoIiIAiIgC4l7fs3Jq0MOD2WNNRw6ucYb6Bp/wByIuZdErs45UdzCl+GsTFS3Mf1RFVLotj2X3LMTePRSVJ/aI8yiLI0bo9G6ykXQevl6qXeywBRFKQZxXi2sXY3EE/9wt/29kfyqIKIti6ML7AX1fUUnJ8LV5cERAel5IREB9IWNyIgMZCxuXxFySeCV9BX1FIJ7hHE6K4Pd+oXVhVBgjoiLPkWzTh6NakIceh+6kKVTuRFSaEbIUfi88OGxOGI2NQF9vk+Ej6n0CIrca/IpzfU7CiItx54REQBER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79" y="5486400"/>
            <a:ext cx="1798437" cy="119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88" y="5427632"/>
            <a:ext cx="1631464" cy="125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85406" y="4786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about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How will you </a:t>
            </a:r>
            <a:r>
              <a:rPr lang="en-US" b="1" u="sng" dirty="0" smtClean="0"/>
              <a:t>fund</a:t>
            </a:r>
            <a:r>
              <a:rPr lang="en-US" b="1" dirty="0" smtClean="0"/>
              <a:t> your advanced degree?</a:t>
            </a:r>
          </a:p>
          <a:p>
            <a:pPr lvl="1"/>
            <a:r>
              <a:rPr lang="en-US" dirty="0" smtClean="0"/>
              <a:t>Grant/scholarship</a:t>
            </a:r>
          </a:p>
          <a:p>
            <a:pPr lvl="1"/>
            <a:r>
              <a:rPr lang="en-US" dirty="0" smtClean="0"/>
              <a:t>Graduate assistant positions</a:t>
            </a:r>
          </a:p>
          <a:p>
            <a:pPr lvl="1"/>
            <a:r>
              <a:rPr lang="en-US" dirty="0" smtClean="0"/>
              <a:t>Family loans</a:t>
            </a:r>
          </a:p>
          <a:p>
            <a:pPr lvl="1"/>
            <a:r>
              <a:rPr lang="en-US" dirty="0" smtClean="0"/>
              <a:t>Employer education program/advance</a:t>
            </a:r>
          </a:p>
          <a:p>
            <a:pPr lvl="1"/>
            <a:r>
              <a:rPr lang="en-US" dirty="0" smtClean="0"/>
              <a:t>Savings</a:t>
            </a:r>
          </a:p>
          <a:p>
            <a:pPr lvl="1"/>
            <a:r>
              <a:rPr lang="en-US" dirty="0" smtClean="0"/>
              <a:t>Credit cards</a:t>
            </a:r>
          </a:p>
          <a:p>
            <a:r>
              <a:rPr lang="en-US" b="1" dirty="0" smtClean="0"/>
              <a:t>Other expenses:</a:t>
            </a:r>
          </a:p>
          <a:p>
            <a:pPr lvl="1"/>
            <a:r>
              <a:rPr lang="en-US" dirty="0" smtClean="0"/>
              <a:t>Housing </a:t>
            </a:r>
          </a:p>
          <a:p>
            <a:pPr lvl="1"/>
            <a:r>
              <a:rPr lang="en-US" dirty="0" smtClean="0"/>
              <a:t>Books </a:t>
            </a:r>
          </a:p>
          <a:p>
            <a:pPr lvl="1"/>
            <a:r>
              <a:rPr lang="en-US" dirty="0" smtClean="0"/>
              <a:t>Eating </a:t>
            </a:r>
          </a:p>
          <a:p>
            <a:pPr lvl="1"/>
            <a:r>
              <a:rPr lang="en-US" dirty="0" smtClean="0"/>
              <a:t>Car maintenance/gas</a:t>
            </a:r>
          </a:p>
          <a:p>
            <a:pPr lvl="1"/>
            <a:r>
              <a:rPr lang="en-US" dirty="0" smtClean="0"/>
              <a:t>Laundry</a:t>
            </a:r>
          </a:p>
          <a:p>
            <a:pPr lvl="1"/>
            <a:r>
              <a:rPr lang="en-US" dirty="0" smtClean="0"/>
              <a:t>Cell phone</a:t>
            </a:r>
          </a:p>
          <a:p>
            <a:pPr lvl="1"/>
            <a:r>
              <a:rPr lang="en-US" dirty="0" smtClean="0"/>
              <a:t>Social events</a:t>
            </a:r>
          </a:p>
          <a:p>
            <a:pPr lvl="1"/>
            <a:r>
              <a:rPr lang="en-US" dirty="0" smtClean="0"/>
              <a:t>Will you be responsible for other supplies?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62200"/>
            <a:ext cx="3790797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 school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Types of Graduate Programs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Master’s or doctoral (Ph.D.) </a:t>
            </a:r>
            <a:r>
              <a:rPr lang="en-US" dirty="0" smtClean="0"/>
              <a:t>degree</a:t>
            </a:r>
          </a:p>
          <a:p>
            <a:pPr lvl="1"/>
            <a:r>
              <a:rPr lang="en-US" dirty="0" smtClean="0"/>
              <a:t>Explore the curriculum and make sure you understand the requirements</a:t>
            </a:r>
          </a:p>
          <a:p>
            <a:r>
              <a:rPr lang="en-US" b="1" dirty="0" smtClean="0"/>
              <a:t>Web-based grad programs</a:t>
            </a:r>
          </a:p>
          <a:p>
            <a:r>
              <a:rPr lang="en-US" b="1" dirty="0" smtClean="0"/>
              <a:t>Will you make more money?</a:t>
            </a:r>
          </a:p>
          <a:p>
            <a:r>
              <a:rPr lang="en-US" b="1" dirty="0" smtClean="0"/>
              <a:t>Are you going because…</a:t>
            </a:r>
          </a:p>
          <a:p>
            <a:pPr lvl="1"/>
            <a:r>
              <a:rPr lang="en-US" dirty="0"/>
              <a:t>Want to avoid financial/personal problems?</a:t>
            </a:r>
          </a:p>
          <a:p>
            <a:pPr lvl="1"/>
            <a:r>
              <a:rPr lang="en-US" dirty="0"/>
              <a:t>Nervous about conducting a job search?</a:t>
            </a:r>
          </a:p>
          <a:p>
            <a:pPr lvl="1"/>
            <a:r>
              <a:rPr lang="en-US" dirty="0"/>
              <a:t>You’re not sure what you want to do yet</a:t>
            </a:r>
          </a:p>
          <a:p>
            <a:pPr lvl="1"/>
            <a:r>
              <a:rPr lang="en-US" dirty="0"/>
              <a:t>You would like to live in a certain place</a:t>
            </a:r>
          </a:p>
          <a:p>
            <a:pPr lvl="1"/>
            <a:r>
              <a:rPr lang="en-US" dirty="0"/>
              <a:t>You’re curious about a field, but don’t really know anything about </a:t>
            </a:r>
            <a:r>
              <a:rPr lang="en-US" dirty="0" smtClean="0"/>
              <a:t>it</a:t>
            </a:r>
            <a:endParaRPr lang="en-US" b="1" dirty="0" smtClean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1" dirty="0"/>
              <a:t>Is the degree transferrable? </a:t>
            </a:r>
            <a:endParaRPr lang="en-US" dirty="0"/>
          </a:p>
          <a:p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Grad School: </a:t>
            </a:r>
            <a:r>
              <a:rPr lang="en-US" b="1" dirty="0" smtClean="0"/>
              <a:t>Is now the right time?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sz="2900" b="1" i="1" dirty="0" smtClean="0">
              <a:latin typeface="+mj-lt"/>
            </a:endParaRPr>
          </a:p>
          <a:p>
            <a:pPr marL="0" indent="0">
              <a:buNone/>
            </a:pPr>
            <a:r>
              <a:rPr lang="en-US" sz="5900" b="1" dirty="0" smtClean="0">
                <a:latin typeface="+mj-lt"/>
              </a:rPr>
              <a:t>Benefits of entering a graduate program </a:t>
            </a:r>
            <a:r>
              <a:rPr lang="en-US" sz="5900" b="1" i="1" u="sng" dirty="0" smtClean="0">
                <a:latin typeface="+mj-lt"/>
              </a:rPr>
              <a:t>immediately</a:t>
            </a:r>
            <a:r>
              <a:rPr lang="en-US" sz="5900" b="1" dirty="0" smtClean="0">
                <a:latin typeface="+mj-lt"/>
              </a:rPr>
              <a:t> after completing your bachelor’s:</a:t>
            </a:r>
            <a:endParaRPr lang="en-US" sz="5900" b="1" dirty="0">
              <a:latin typeface="+mj-lt"/>
            </a:endParaRPr>
          </a:p>
          <a:p>
            <a:r>
              <a:rPr lang="en-US" sz="3800" dirty="0" smtClean="0">
                <a:latin typeface="+mj-lt"/>
              </a:rPr>
              <a:t>You know  how you like to study</a:t>
            </a:r>
            <a:endParaRPr lang="en-US" sz="3800" dirty="0">
              <a:latin typeface="+mj-lt"/>
            </a:endParaRPr>
          </a:p>
          <a:p>
            <a:r>
              <a:rPr lang="en-US" sz="3800" dirty="0" smtClean="0">
                <a:latin typeface="+mj-lt"/>
              </a:rPr>
              <a:t>You may not have many personal responsibilities </a:t>
            </a:r>
            <a:endParaRPr lang="en-US" sz="3800" dirty="0">
              <a:latin typeface="+mj-lt"/>
            </a:endParaRPr>
          </a:p>
          <a:p>
            <a:r>
              <a:rPr lang="en-US" sz="3800" dirty="0" smtClean="0">
                <a:latin typeface="+mj-lt"/>
              </a:rPr>
              <a:t>You may need to earn an </a:t>
            </a:r>
            <a:r>
              <a:rPr lang="en-US" sz="3800" dirty="0">
                <a:latin typeface="+mj-lt"/>
              </a:rPr>
              <a:t>advanced degree </a:t>
            </a:r>
            <a:r>
              <a:rPr lang="en-US" sz="3800" dirty="0" smtClean="0">
                <a:latin typeface="+mj-lt"/>
              </a:rPr>
              <a:t>for </a:t>
            </a:r>
            <a:r>
              <a:rPr lang="en-US" sz="3800" dirty="0">
                <a:latin typeface="+mj-lt"/>
              </a:rPr>
              <a:t>"entry-level" </a:t>
            </a:r>
            <a:r>
              <a:rPr lang="en-US" sz="3800" dirty="0" smtClean="0">
                <a:latin typeface="+mj-lt"/>
              </a:rPr>
              <a:t>positions in your field</a:t>
            </a:r>
            <a:endParaRPr lang="en-US" sz="5100" b="1" dirty="0">
              <a:latin typeface="+mj-lt"/>
            </a:endParaRPr>
          </a:p>
          <a:p>
            <a:pPr marL="0" indent="0">
              <a:buNone/>
            </a:pPr>
            <a:r>
              <a:rPr lang="en-US" sz="5900" b="1" dirty="0" smtClean="0">
                <a:latin typeface="+mj-lt"/>
              </a:rPr>
              <a:t>Benefits of </a:t>
            </a:r>
            <a:r>
              <a:rPr lang="en-US" sz="5900" b="1" i="1" u="sng" dirty="0" smtClean="0">
                <a:latin typeface="+mj-lt"/>
              </a:rPr>
              <a:t>waiting</a:t>
            </a:r>
            <a:r>
              <a:rPr lang="en-US" sz="5900" b="1" dirty="0" smtClean="0">
                <a:latin typeface="+mj-lt"/>
              </a:rPr>
              <a:t> to go to grad school:</a:t>
            </a:r>
            <a:endParaRPr lang="en-US" sz="5900" b="1" dirty="0">
              <a:latin typeface="+mj-lt"/>
            </a:endParaRPr>
          </a:p>
          <a:p>
            <a:r>
              <a:rPr lang="en-US" sz="3800" dirty="0" smtClean="0">
                <a:latin typeface="+mj-lt"/>
              </a:rPr>
              <a:t>Some </a:t>
            </a:r>
            <a:r>
              <a:rPr lang="en-US" sz="3800" dirty="0">
                <a:latin typeface="+mj-lt"/>
              </a:rPr>
              <a:t>graduate programs </a:t>
            </a:r>
            <a:r>
              <a:rPr lang="en-US" sz="3800" dirty="0" smtClean="0">
                <a:latin typeface="+mj-lt"/>
              </a:rPr>
              <a:t>explicitly state they are looking for candidates with work experience (or may suggest it)</a:t>
            </a:r>
            <a:endParaRPr lang="en-US" sz="3800" dirty="0">
              <a:latin typeface="+mj-lt"/>
            </a:endParaRPr>
          </a:p>
          <a:p>
            <a:r>
              <a:rPr lang="en-US" sz="3800" dirty="0" smtClean="0">
                <a:latin typeface="+mj-lt"/>
              </a:rPr>
              <a:t>You will have more life experience to apply to what you learn</a:t>
            </a:r>
            <a:endParaRPr lang="en-US" sz="3800" dirty="0">
              <a:latin typeface="+mj-lt"/>
            </a:endParaRPr>
          </a:p>
          <a:p>
            <a:r>
              <a:rPr lang="en-US" sz="3800" dirty="0" smtClean="0">
                <a:latin typeface="+mj-lt"/>
              </a:rPr>
              <a:t>Some employers offer tuition benefits</a:t>
            </a:r>
          </a:p>
          <a:p>
            <a:r>
              <a:rPr lang="en-US" sz="3800" dirty="0" smtClean="0">
                <a:latin typeface="+mj-lt"/>
              </a:rPr>
              <a:t>You can save money to fund the experience you want to have</a:t>
            </a:r>
            <a:endParaRPr lang="en-US" sz="3800" dirty="0">
              <a:latin typeface="+mj-lt"/>
            </a:endParaRPr>
          </a:p>
          <a:p>
            <a:r>
              <a:rPr lang="en-US" sz="3800" dirty="0">
                <a:latin typeface="+mj-lt"/>
              </a:rPr>
              <a:t>you can improve your chances for acceptance to graduate programs -- especially if you were not the best student in your undergraduate </a:t>
            </a:r>
            <a:r>
              <a:rPr lang="en-US" sz="3800" dirty="0" smtClean="0">
                <a:latin typeface="+mj-lt"/>
              </a:rPr>
              <a:t>program</a:t>
            </a:r>
            <a:endParaRPr lang="en-US" sz="3800" dirty="0">
              <a:latin typeface="+mj-lt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15000"/>
          </a:xfrm>
        </p:spPr>
        <p:txBody>
          <a:bodyPr>
            <a:normAutofit fontScale="25000" lnSpcReduction="20000"/>
          </a:bodyPr>
          <a:lstStyle/>
          <a:p>
            <a:pPr marL="457200" lvl="1" indent="-457200">
              <a:buNone/>
            </a:pPr>
            <a:r>
              <a:rPr lang="en-US" sz="6400" b="1" dirty="0" smtClean="0"/>
              <a:t>Make </a:t>
            </a:r>
            <a:r>
              <a:rPr lang="en-US" sz="6400" b="1" dirty="0"/>
              <a:t>a checklist for each school’s application </a:t>
            </a:r>
            <a:r>
              <a:rPr lang="en-US" sz="6400" b="1" dirty="0" smtClean="0"/>
              <a:t>requirements:</a:t>
            </a:r>
          </a:p>
          <a:p>
            <a:pPr marL="400050" indent="-171450"/>
            <a:r>
              <a:rPr lang="en-US" sz="6400" dirty="0" smtClean="0"/>
              <a:t>Name of school and program</a:t>
            </a:r>
            <a:endParaRPr lang="en-US" sz="6400" dirty="0"/>
          </a:p>
          <a:p>
            <a:pPr marL="400050" indent="-171450"/>
            <a:r>
              <a:rPr lang="en-US" sz="6400" dirty="0" smtClean="0"/>
              <a:t>Location</a:t>
            </a:r>
            <a:endParaRPr lang="en-US" sz="6400" dirty="0"/>
          </a:p>
          <a:p>
            <a:pPr marL="400050" indent="-171450"/>
            <a:r>
              <a:rPr lang="en-US" sz="6400" dirty="0" smtClean="0"/>
              <a:t>Type </a:t>
            </a:r>
            <a:r>
              <a:rPr lang="en-US" sz="6400" dirty="0"/>
              <a:t>of program </a:t>
            </a:r>
            <a:r>
              <a:rPr lang="en-US" sz="6400" dirty="0" smtClean="0"/>
              <a:t>(i.e., doctorate or masters, research or course-based)</a:t>
            </a:r>
            <a:endParaRPr lang="en-US" sz="6400" dirty="0"/>
          </a:p>
          <a:p>
            <a:pPr marL="400050" indent="-171450"/>
            <a:r>
              <a:rPr lang="en-US" sz="6400" dirty="0" smtClean="0"/>
              <a:t>Program length </a:t>
            </a:r>
            <a:endParaRPr lang="en-US" sz="6400" dirty="0"/>
          </a:p>
          <a:p>
            <a:pPr marL="400050" indent="-171450"/>
            <a:r>
              <a:rPr lang="en-US" sz="6400" dirty="0" smtClean="0"/>
              <a:t>Application deadline</a:t>
            </a:r>
            <a:endParaRPr lang="en-US" sz="6400" dirty="0"/>
          </a:p>
          <a:p>
            <a:pPr marL="400050" indent="-171450"/>
            <a:r>
              <a:rPr lang="en-US" sz="6400" dirty="0" smtClean="0"/>
              <a:t>Costs (tuition</a:t>
            </a:r>
            <a:r>
              <a:rPr lang="en-US" sz="6400" dirty="0"/>
              <a:t>, living expenses and other fees)</a:t>
            </a:r>
          </a:p>
          <a:p>
            <a:pPr marL="400050" indent="-171450"/>
            <a:r>
              <a:rPr lang="en-US" sz="6400" dirty="0" smtClean="0"/>
              <a:t>Admission </a:t>
            </a:r>
            <a:r>
              <a:rPr lang="en-US" sz="6400" dirty="0"/>
              <a:t>requirements </a:t>
            </a:r>
            <a:r>
              <a:rPr lang="en-US" sz="6400" dirty="0" smtClean="0"/>
              <a:t>(</a:t>
            </a:r>
            <a:r>
              <a:rPr lang="en-US" sz="6400" dirty="0" err="1" smtClean="0"/>
              <a:t>i.e.minimum</a:t>
            </a:r>
            <a:r>
              <a:rPr lang="en-US" sz="6400" dirty="0" smtClean="0"/>
              <a:t> </a:t>
            </a:r>
            <a:r>
              <a:rPr lang="en-US" sz="6400" dirty="0"/>
              <a:t>GPA</a:t>
            </a:r>
            <a:r>
              <a:rPr lang="en-US" sz="6400" dirty="0" smtClean="0"/>
              <a:t>, prerequisites)</a:t>
            </a:r>
            <a:endParaRPr lang="en-US" sz="6400" dirty="0"/>
          </a:p>
          <a:p>
            <a:pPr marL="400050" indent="-171450"/>
            <a:r>
              <a:rPr lang="en-US" sz="6400" dirty="0" smtClean="0"/>
              <a:t>Mandatory supplemental documents:</a:t>
            </a:r>
          </a:p>
          <a:p>
            <a:pPr lvl="1"/>
            <a:r>
              <a:rPr lang="en-US" sz="6400" dirty="0" smtClean="0"/>
              <a:t>Number of </a:t>
            </a:r>
            <a:r>
              <a:rPr lang="en-US" sz="6400" dirty="0"/>
              <a:t>reference </a:t>
            </a:r>
            <a:r>
              <a:rPr lang="en-US" sz="6400" dirty="0" smtClean="0"/>
              <a:t>letters</a:t>
            </a:r>
          </a:p>
          <a:p>
            <a:pPr lvl="1"/>
            <a:r>
              <a:rPr lang="en-US" sz="6400" dirty="0" smtClean="0"/>
              <a:t>Writing samples</a:t>
            </a:r>
          </a:p>
          <a:p>
            <a:pPr lvl="1"/>
            <a:r>
              <a:rPr lang="en-US" sz="6400" dirty="0" smtClean="0"/>
              <a:t>Research or area of interest statement</a:t>
            </a:r>
          </a:p>
          <a:p>
            <a:pPr lvl="1"/>
            <a:r>
              <a:rPr lang="en-US" sz="6400" dirty="0" smtClean="0"/>
              <a:t>Resume or CV </a:t>
            </a:r>
          </a:p>
          <a:p>
            <a:pPr lvl="1"/>
            <a:r>
              <a:rPr lang="en-US" sz="6400" dirty="0" smtClean="0"/>
              <a:t>Completion </a:t>
            </a:r>
            <a:r>
              <a:rPr lang="en-US" sz="6400" dirty="0"/>
              <a:t>of </a:t>
            </a:r>
            <a:r>
              <a:rPr lang="en-US" sz="6400" dirty="0" smtClean="0"/>
              <a:t>required standardized tests (and suggested scores)</a:t>
            </a:r>
          </a:p>
          <a:p>
            <a:pPr marL="400050" indent="-171450"/>
            <a:r>
              <a:rPr lang="en-US" sz="6400" dirty="0" smtClean="0"/>
              <a:t>Other notes (i.e. information about department faculty, fieldwork opportunities)</a:t>
            </a:r>
          </a:p>
          <a:p>
            <a:pPr marL="400050" indent="-171450"/>
            <a:r>
              <a:rPr lang="en-US" sz="6400" dirty="0" smtClean="0"/>
              <a:t>Helpful links </a:t>
            </a:r>
            <a:r>
              <a:rPr lang="en-US" sz="6400" dirty="0"/>
              <a:t>to admission </a:t>
            </a:r>
            <a:r>
              <a:rPr lang="en-US" sz="6400" dirty="0" smtClean="0"/>
              <a:t>requirements</a:t>
            </a:r>
          </a:p>
          <a:p>
            <a:pPr marL="0" lvl="1" indent="0">
              <a:buNone/>
            </a:pPr>
            <a:endParaRPr lang="en-US" sz="6400" dirty="0" smtClean="0"/>
          </a:p>
          <a:p>
            <a:pPr marL="0" lvl="1" indent="0">
              <a:buNone/>
            </a:pPr>
            <a:r>
              <a:rPr lang="en-US" sz="6400" i="1" dirty="0" smtClean="0"/>
              <a:t>**</a:t>
            </a:r>
            <a:r>
              <a:rPr lang="en-US" sz="6400" i="1" dirty="0"/>
              <a:t>Tip: Organize your list by </a:t>
            </a:r>
            <a:r>
              <a:rPr lang="en-US" sz="6400" i="1" u="sng" dirty="0"/>
              <a:t>deadline date</a:t>
            </a:r>
          </a:p>
          <a:p>
            <a:pPr marL="0" indent="0">
              <a:buNone/>
            </a:pPr>
            <a:endParaRPr lang="en-US" sz="6400" dirty="0" smtClean="0"/>
          </a:p>
          <a:p>
            <a:pPr marL="0" indent="0">
              <a:buNone/>
            </a:pPr>
            <a:r>
              <a:rPr lang="en-US" sz="6400" b="1" dirty="0" smtClean="0"/>
              <a:t>Excel file with schools you have applied to or communicated with:</a:t>
            </a:r>
          </a:p>
          <a:p>
            <a:pPr marL="400050" lvl="2" indent="-171450"/>
            <a:r>
              <a:rPr lang="en-US" sz="6400" dirty="0" smtClean="0"/>
              <a:t>Who you spoke with or emailed</a:t>
            </a:r>
          </a:p>
          <a:p>
            <a:pPr marL="400050" lvl="2" indent="-171450"/>
            <a:r>
              <a:rPr lang="en-US" sz="6400" dirty="0" smtClean="0"/>
              <a:t>Date the communication took place</a:t>
            </a:r>
          </a:p>
          <a:p>
            <a:pPr marL="400050" lvl="2" indent="-171450"/>
            <a:r>
              <a:rPr lang="en-US" sz="6400" dirty="0"/>
              <a:t>D</a:t>
            </a:r>
            <a:r>
              <a:rPr lang="en-US" sz="6400" dirty="0" smtClean="0"/>
              <a:t>ate accepted or rejected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382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Grad School: </a:t>
            </a:r>
            <a:r>
              <a:rPr lang="en-US" sz="3600" b="1" dirty="0"/>
              <a:t>Organize your school search</a:t>
            </a:r>
            <a:r>
              <a:rPr lang="en-US" sz="3600" b="1" dirty="0" smtClean="0"/>
              <a:t>!</a:t>
            </a:r>
            <a:endParaRPr lang="en-US" sz="3600" b="1" dirty="0"/>
          </a:p>
        </p:txBody>
      </p:sp>
      <p:pic>
        <p:nvPicPr>
          <p:cNvPr id="4098" name="Picture 2" descr="http://www.reprographics.com/resources/1/uri_images/stack_of_manilla_folders-and_pape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208508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Grad school isn’t for me?</a:t>
            </a:r>
            <a:endParaRPr lang="en-US" i="1" dirty="0"/>
          </a:p>
        </p:txBody>
      </p:sp>
      <p:pic>
        <p:nvPicPr>
          <p:cNvPr id="1030" name="Picture 6" descr="Image result for confu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7" y="2149574"/>
            <a:ext cx="6092825" cy="34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2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Budgeting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62309"/>
            <a:ext cx="8534400" cy="3938491"/>
          </a:xfrm>
        </p:spPr>
        <p:txBody>
          <a:bodyPr>
            <a:normAutofit/>
          </a:bodyPr>
          <a:lstStyle/>
          <a:p>
            <a:r>
              <a:rPr lang="en-US" b="1" dirty="0" smtClean="0"/>
              <a:t>Create a budget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Identify spending habits</a:t>
            </a:r>
          </a:p>
          <a:p>
            <a:pPr lvl="1"/>
            <a:r>
              <a:rPr lang="en-US" dirty="0" smtClean="0"/>
              <a:t>Take into consideration new expenses</a:t>
            </a:r>
          </a:p>
          <a:p>
            <a:r>
              <a:rPr lang="en-US" b="1" dirty="0" smtClean="0"/>
              <a:t>Be careful with student-loan debt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Understand your repayment options</a:t>
            </a:r>
          </a:p>
          <a:p>
            <a:pPr lvl="1"/>
            <a:r>
              <a:rPr lang="en-US" dirty="0" smtClean="0"/>
              <a:t>Make payments on time</a:t>
            </a:r>
          </a:p>
          <a:p>
            <a:pPr lvl="1"/>
            <a:r>
              <a:rPr lang="en-US" dirty="0" smtClean="0"/>
              <a:t>Do not take on other debt if possible </a:t>
            </a:r>
            <a:r>
              <a:rPr lang="en-US" sz="2400" dirty="0" smtClean="0"/>
              <a:t>(i.e. credit cards)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166909"/>
            <a:ext cx="762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The numbers on that first paycheck can be tempting, but creating </a:t>
            </a:r>
            <a:r>
              <a:rPr lang="en-US" sz="2400" i="1" dirty="0" smtClean="0"/>
              <a:t>financial </a:t>
            </a:r>
            <a:r>
              <a:rPr lang="en-US" sz="2400" i="1" dirty="0"/>
              <a:t>hardship will make the transition from college to work extra challenging.</a:t>
            </a:r>
          </a:p>
          <a:p>
            <a:endParaRPr lang="en-US" dirty="0"/>
          </a:p>
        </p:txBody>
      </p:sp>
      <p:pic>
        <p:nvPicPr>
          <p:cNvPr id="2050" name="Picture 2" descr="https://theotherwomanher.files.wordpress.com/2015/04/floor_sign_yield_caution_sign_creative_safety_supply__92002-1405474051-1280-1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47" y="4519709"/>
            <a:ext cx="1137168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ovellcounseling.org/wp-content/uploads/2013/05/rich-peop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38509"/>
            <a:ext cx="232886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2520" y="60854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Day at Your New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 smtClean="0">
                <a:solidFill>
                  <a:srgbClr val="00B050"/>
                </a:solidFill>
              </a:rPr>
              <a:t>DO</a:t>
            </a:r>
            <a:r>
              <a:rPr lang="en-US" dirty="0" smtClean="0">
                <a:solidFill>
                  <a:srgbClr val="00B050"/>
                </a:solidFill>
              </a:rPr>
              <a:t>:</a:t>
            </a:r>
          </a:p>
          <a:p>
            <a:pPr lvl="1"/>
            <a:r>
              <a:rPr lang="en-US" dirty="0" smtClean="0"/>
              <a:t>Participate in opportunities to </a:t>
            </a:r>
            <a:r>
              <a:rPr lang="en-US" b="1" dirty="0" smtClean="0"/>
              <a:t>socialize</a:t>
            </a:r>
            <a:r>
              <a:rPr lang="en-US" dirty="0" smtClean="0"/>
              <a:t> with coworkers </a:t>
            </a:r>
            <a:r>
              <a:rPr lang="en-US" sz="2600" dirty="0" smtClean="0"/>
              <a:t>(</a:t>
            </a:r>
            <a:r>
              <a:rPr lang="en-US" sz="2600" i="1" dirty="0" smtClean="0"/>
              <a:t>i.e. going out to lunch the first day</a:t>
            </a:r>
            <a:r>
              <a:rPr lang="en-US" sz="2600" dirty="0" smtClean="0"/>
              <a:t>)</a:t>
            </a:r>
          </a:p>
          <a:p>
            <a:pPr lvl="1"/>
            <a:r>
              <a:rPr lang="en-US" b="1" dirty="0" smtClean="0"/>
              <a:t>Pay attention </a:t>
            </a:r>
            <a:r>
              <a:rPr lang="en-US" dirty="0" smtClean="0"/>
              <a:t>to any training and ask questions!</a:t>
            </a:r>
            <a:endParaRPr lang="en-US" sz="2600" dirty="0" smtClean="0"/>
          </a:p>
          <a:p>
            <a:r>
              <a:rPr lang="en-US" u="sng" dirty="0" smtClean="0">
                <a:solidFill>
                  <a:srgbClr val="FF0000"/>
                </a:solidFill>
              </a:rPr>
              <a:t>Do </a:t>
            </a:r>
            <a:r>
              <a:rPr lang="en-US" u="dbl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b="1" dirty="0" smtClean="0"/>
              <a:t>Show up late </a:t>
            </a:r>
            <a:r>
              <a:rPr lang="en-US" dirty="0" smtClean="0"/>
              <a:t>or leave early</a:t>
            </a:r>
          </a:p>
          <a:p>
            <a:pPr lvl="1"/>
            <a:r>
              <a:rPr lang="en-US" dirty="0" smtClean="0"/>
              <a:t>Check or use your </a:t>
            </a:r>
            <a:r>
              <a:rPr lang="en-US" b="1" dirty="0" smtClean="0"/>
              <a:t>cell phone </a:t>
            </a:r>
            <a:r>
              <a:rPr lang="en-US" dirty="0" smtClean="0"/>
              <a:t>all day</a:t>
            </a:r>
          </a:p>
          <a:p>
            <a:pPr lvl="1"/>
            <a:r>
              <a:rPr lang="en-US" b="1" dirty="0" smtClean="0"/>
              <a:t>Avoid </a:t>
            </a:r>
            <a:r>
              <a:rPr lang="en-US" dirty="0" smtClean="0"/>
              <a:t>completing tasks on the first day </a:t>
            </a:r>
            <a:r>
              <a:rPr lang="en-US" sz="2400" dirty="0" smtClean="0"/>
              <a:t>(</a:t>
            </a:r>
            <a:r>
              <a:rPr lang="en-US" sz="2400" i="1" dirty="0" smtClean="0"/>
              <a:t>it’s okay if you need help, this will show you are making an effort</a:t>
            </a:r>
            <a:r>
              <a:rPr lang="en-US" sz="2400" dirty="0" smtClean="0"/>
              <a:t>)</a:t>
            </a:r>
          </a:p>
          <a:p>
            <a:pPr lvl="1"/>
            <a:r>
              <a:rPr lang="en-US" dirty="0" smtClean="0"/>
              <a:t>Get involved in </a:t>
            </a:r>
            <a:r>
              <a:rPr lang="en-US" b="1" dirty="0" smtClean="0"/>
              <a:t>gossip</a:t>
            </a:r>
          </a:p>
          <a:p>
            <a:pPr lvl="1"/>
            <a:endParaRPr lang="en-US" sz="2400" dirty="0" smtClean="0"/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6003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8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1338</Words>
  <Application>Microsoft Office PowerPoint</Application>
  <PresentationFormat>On-screen Show (4:3)</PresentationFormat>
  <Paragraphs>202</Paragraphs>
  <Slides>18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 Theme</vt:lpstr>
      <vt:lpstr>What Now? A Transition Guide to Life After College</vt:lpstr>
      <vt:lpstr>Develop Healthy Habits</vt:lpstr>
      <vt:lpstr>Thinking about grad school?</vt:lpstr>
      <vt:lpstr>Grad school cont.</vt:lpstr>
      <vt:lpstr>Grad School: Is now the right time?</vt:lpstr>
      <vt:lpstr>Grad School: Organize your school search!</vt:lpstr>
      <vt:lpstr>What If…</vt:lpstr>
      <vt:lpstr>Budgeting</vt:lpstr>
      <vt:lpstr>The First Day at Your New Job</vt:lpstr>
      <vt:lpstr>Workplace Basics</vt:lpstr>
      <vt:lpstr>Workplace Basics</vt:lpstr>
      <vt:lpstr>Workplace Basics</vt:lpstr>
      <vt:lpstr>Workplace Basics</vt:lpstr>
      <vt:lpstr>Workplace Basics</vt:lpstr>
      <vt:lpstr>Workplace Basics</vt:lpstr>
      <vt:lpstr>Continue Your Professional Development!</vt:lpstr>
      <vt:lpstr>Quiz</vt:lpstr>
      <vt:lpstr>Contact</vt:lpstr>
    </vt:vector>
  </TitlesOfParts>
  <Company>SSU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Now? A Transition Guide to Life After College</dc:title>
  <dc:creator>PeerCareer</dc:creator>
  <cp:lastModifiedBy>PeerCareer</cp:lastModifiedBy>
  <cp:revision>44</cp:revision>
  <dcterms:created xsi:type="dcterms:W3CDTF">2015-09-09T22:28:33Z</dcterms:created>
  <dcterms:modified xsi:type="dcterms:W3CDTF">2017-10-16T21:19:01Z</dcterms:modified>
</cp:coreProperties>
</file>