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3gp" ContentType="audio/3gpp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2" r:id="rId16"/>
    <p:sldId id="273" r:id="rId17"/>
    <p:sldId id="274" r:id="rId18"/>
    <p:sldId id="275" r:id="rId19"/>
    <p:sldId id="276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90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74" autoAdjust="0"/>
  </p:normalViewPr>
  <p:slideViewPr>
    <p:cSldViewPr>
      <p:cViewPr varScale="1">
        <p:scale>
          <a:sx n="84" d="100"/>
          <a:sy n="84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841-7505-4FB7-8E2A-AD8EFAFFE68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F7F75-B682-41B3-B2C1-B062593B8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9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7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8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30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886480"/>
            <a:ext cx="8178800" cy="4171157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153" y="6230938"/>
            <a:ext cx="1905000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848" y="6230938"/>
            <a:ext cx="2896306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000" y="6230938"/>
            <a:ext cx="1905000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6DC08-0BBB-488D-81A4-E7A11C1BB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4794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3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9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5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6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1EAD114-9044-48E4-8F89-2EE610E500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B8087D0-ABA6-40BF-A9A1-22715FC037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158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hyperlink" Target="mailto:Careers@shawnee.edu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.3gp"/><Relationship Id="rId7" Type="http://schemas.openxmlformats.org/officeDocument/2006/relationships/image" Target="../media/image12.wmf"/><Relationship Id="rId2" Type="http://schemas.openxmlformats.org/officeDocument/2006/relationships/audio" Target="NULL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IFyHJnWyD0WMgACyQ421GztZCWXX7PRKk4oe8BUmKAJUMkFJMEhONjA3QjZZUzlMM000MkNGVUVCWC4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openxmlformats.org/officeDocument/2006/relationships/hyperlink" Target="mailto:careers@Shawnee.edu" TargetMode="External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.3gp"/><Relationship Id="rId7" Type="http://schemas.openxmlformats.org/officeDocument/2006/relationships/image" Target="../media/image6.emf"/><Relationship Id="rId2" Type="http://schemas.openxmlformats.org/officeDocument/2006/relationships/audio" Target="NULL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443845" y="381000"/>
            <a:ext cx="7989752" cy="895244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Resumes &amp; Cover Letters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4000" y="3352800"/>
            <a:ext cx="8636000" cy="26670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/>
              <a:t>Student Career Development</a:t>
            </a:r>
          </a:p>
          <a:p>
            <a:pPr algn="ctr">
              <a:defRPr/>
            </a:pPr>
            <a:r>
              <a:rPr lang="en-US" sz="2400" b="0" dirty="0"/>
              <a:t>Business Administration 036</a:t>
            </a:r>
          </a:p>
          <a:p>
            <a:pPr algn="ctr">
              <a:defRPr/>
            </a:pPr>
            <a:r>
              <a:rPr lang="en-US" sz="2400" b="0" dirty="0"/>
              <a:t>(740) 351-3027</a:t>
            </a:r>
          </a:p>
          <a:p>
            <a:pPr algn="ctr">
              <a:defRPr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Careers@shawnee.edu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400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1"/>
                </a:solidFill>
              </a:rPr>
              <a:t>Resume Style 3: </a:t>
            </a:r>
            <a:r>
              <a:rPr lang="en-US" altLang="en-US" b="1" dirty="0">
                <a:solidFill>
                  <a:schemeClr val="accent1"/>
                </a:solidFill>
              </a:rPr>
              <a:t>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1200"/>
            <a:ext cx="8105608" cy="4419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combination resume uses aspects from chronological and functional styles. 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sz="1600" i="1" dirty="0"/>
          </a:p>
          <a:p>
            <a:pPr marL="574675" indent="-347663">
              <a:defRPr/>
            </a:pPr>
            <a:r>
              <a:rPr lang="en-US" sz="2000" dirty="0"/>
              <a:t>Typically begin with a professional summary or summary of skills (functional – related to the job you are applying for). </a:t>
            </a:r>
          </a:p>
          <a:p>
            <a:pPr marL="574675" indent="-347663">
              <a:defRPr/>
            </a:pPr>
            <a:r>
              <a:rPr lang="en-US" sz="2000" dirty="0"/>
              <a:t>The focus of the resume is on job experience, not education.</a:t>
            </a:r>
          </a:p>
          <a:p>
            <a:pPr marL="574675" indent="-347663">
              <a:defRPr/>
            </a:pPr>
            <a:r>
              <a:rPr lang="en-US" sz="2000" dirty="0"/>
              <a:t>May also include an additional skills section. 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5604" name="Content Placeholder 2"/>
          <p:cNvSpPr txBox="1">
            <a:spLocks/>
          </p:cNvSpPr>
          <p:nvPr/>
        </p:nvSpPr>
        <p:spPr bwMode="auto">
          <a:xfrm>
            <a:off x="301626" y="687474"/>
            <a:ext cx="8503708" cy="24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en-US" altLang="en-US" sz="1800" i="1" dirty="0">
                <a:solidFill>
                  <a:schemeClr val="bg1"/>
                </a:solidFill>
              </a:rPr>
              <a:t>Do you already have significant experience related to a position?</a:t>
            </a:r>
          </a:p>
          <a:p>
            <a:pPr algn="ctr">
              <a:buFont typeface="Wingdings 2" pitchFamily="18" charset="2"/>
              <a:buNone/>
            </a:pPr>
            <a:r>
              <a:rPr lang="en-US" altLang="en-US" sz="1800" u="sng" dirty="0">
                <a:solidFill>
                  <a:schemeClr val="bg1"/>
                </a:solidFill>
              </a:rPr>
              <a:t>OR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en-US" altLang="en-US" sz="1800" i="1" dirty="0">
                <a:solidFill>
                  <a:schemeClr val="bg1"/>
                </a:solidFill>
              </a:rPr>
              <a:t>Are you making a career change?</a:t>
            </a:r>
          </a:p>
          <a:p>
            <a:pPr algn="ctr">
              <a:buFont typeface="Wingdings 2" pitchFamily="18" charset="2"/>
              <a:buNone/>
            </a:pPr>
            <a:endParaRPr lang="en-US" altLang="en-US" sz="1800" dirty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400" b="1" dirty="0">
                <a:latin typeface="Arial Black" pitchFamily="34" charset="0"/>
              </a:rPr>
              <a:t>Utilize a </a:t>
            </a:r>
            <a:r>
              <a:rPr lang="en-US" altLang="en-US" sz="2400" b="1" u="sng" dirty="0">
                <a:latin typeface="Arial Black" pitchFamily="34" charset="0"/>
              </a:rPr>
              <a:t>Combination Resume </a:t>
            </a:r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7000" end="9581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0813" cy="533400"/>
          </a:xfrm>
        </p:spPr>
        <p:txBody>
          <a:bodyPr/>
          <a:lstStyle/>
          <a:p>
            <a:r>
              <a:rPr lang="en-US" altLang="en-US" sz="2800" b="1" dirty="0"/>
              <a:t>Combination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97" y="703123"/>
            <a:ext cx="5724103" cy="600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2600" end="9441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19800"/>
            <a:ext cx="609600" cy="6096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626923"/>
            <a:ext cx="73152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6261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67" y="228600"/>
            <a:ext cx="8533694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1"/>
                </a:solidFill>
              </a:rPr>
              <a:t>Contact Information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949847" cy="418156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Minimal information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2200" dirty="0"/>
              <a:t>Full Name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2200" dirty="0"/>
              <a:t>E-mail address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2200" dirty="0"/>
              <a:t>Phone number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Optional information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2200" dirty="0"/>
              <a:t>Address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2200" dirty="0"/>
              <a:t>Additional Phone Number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2200" dirty="0"/>
              <a:t>URL Address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554236"/>
            <a:ext cx="4276725" cy="7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5400" end="8581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19800"/>
            <a:ext cx="609600" cy="609600"/>
          </a:xfrm>
          <a:prstGeom prst="rect">
            <a:avLst/>
          </a:prstGeom>
        </p:spPr>
      </p:pic>
      <p:pic>
        <p:nvPicPr>
          <p:cNvPr id="7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400" end="829976.188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" y="6019800"/>
            <a:ext cx="609600" cy="609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91198" y="3810000"/>
            <a:ext cx="2209800" cy="1905000"/>
            <a:chOff x="6096001" y="4748768"/>
            <a:chExt cx="2209800" cy="1905000"/>
          </a:xfrm>
        </p:grpSpPr>
        <p:sp>
          <p:nvSpPr>
            <p:cNvPr id="3" name="Explosion 2 2"/>
            <p:cNvSpPr/>
            <p:nvPr/>
          </p:nvSpPr>
          <p:spPr>
            <a:xfrm rot="1667967">
              <a:off x="6096001" y="4748768"/>
              <a:ext cx="2209800" cy="19050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24603" y="5392172"/>
              <a:ext cx="16002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Make sure you are using a professional email!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3400" y="1066800"/>
            <a:ext cx="8805333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236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1192" y="914400"/>
            <a:ext cx="8720667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Objective 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2388075"/>
            <a:ext cx="7808944" cy="363079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An employer uses your objective to determine where you might fit within her/his department or organization.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Position based objective: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1900" dirty="0"/>
              <a:t>Financial Analyst Position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dirty="0"/>
              <a:t>Industry based objective: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1900" dirty="0"/>
              <a:t>To obtain a full-time position in the field of information technology with an emphasis on technology integration.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Objectives are completely optional!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Times New Roman" pitchFamily="18" charset="0"/>
            </a:endParaRPr>
          </a:p>
        </p:txBody>
      </p:sp>
      <p:pic>
        <p:nvPicPr>
          <p:cNvPr id="5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9500" end="7961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33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914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Organization and Headings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4114800" cy="4572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2600" b="1" dirty="0"/>
              <a:t>Suggestions for headings: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2100" dirty="0"/>
              <a:t>Education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2100" dirty="0"/>
              <a:t>Internships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2100" dirty="0"/>
              <a:t>Academic Coursework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2100" dirty="0"/>
              <a:t>Computer Skills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2100" dirty="0"/>
              <a:t>Relevant Experience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2100" dirty="0"/>
              <a:t>Honors 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2100" dirty="0"/>
              <a:t>Language Skills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2100" dirty="0"/>
              <a:t>Leadership Experiences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2100" dirty="0"/>
              <a:t>Campus &amp; Community Involvement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sz="2800" dirty="0"/>
          </a:p>
        </p:txBody>
      </p:sp>
      <p:sp>
        <p:nvSpPr>
          <p:cNvPr id="34820" name="Rectangle 3"/>
          <p:cNvSpPr txBox="1">
            <a:spLocks noChangeArrowheads="1"/>
          </p:cNvSpPr>
          <p:nvPr/>
        </p:nvSpPr>
        <p:spPr bwMode="auto">
          <a:xfrm>
            <a:off x="4572000" y="2362200"/>
            <a:ext cx="4148667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j-lt"/>
              </a:rPr>
              <a:t>Professional Affiliations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j-lt"/>
              </a:rPr>
              <a:t>Skill Summary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j-lt"/>
              </a:rPr>
              <a:t>Licenses and Certifications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j-lt"/>
              </a:rPr>
              <a:t>Military experience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j-lt"/>
              </a:rPr>
              <a:t>Technical Skills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j-lt"/>
              </a:rPr>
              <a:t>Laboratory Skills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j-lt"/>
              </a:rPr>
              <a:t>Publications and Presentations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j-lt"/>
              </a:rPr>
              <a:t>Avoid: “References available upon request” statement</a:t>
            </a:r>
          </a:p>
        </p:txBody>
      </p:sp>
      <p:pic>
        <p:nvPicPr>
          <p:cNvPr id="5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3200" end="5169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45471"/>
            <a:ext cx="7989752" cy="10833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Skill Statements Cheat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33600"/>
            <a:ext cx="7989752" cy="39297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n-US" sz="3500" b="1" dirty="0"/>
              <a:t>Action Word + Your Contribution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dirty="0"/>
              <a:t> 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b="1" dirty="0"/>
              <a:t>WHY you did it:</a:t>
            </a:r>
            <a:endParaRPr lang="en-US" sz="2400" dirty="0"/>
          </a:p>
          <a:p>
            <a:pPr>
              <a:defRPr/>
            </a:pPr>
            <a:r>
              <a:rPr lang="en-US" sz="2000" dirty="0"/>
              <a:t>Example: Toured several local factories to explore the differences and similarities in their engineering perspectives.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b="1" dirty="0"/>
              <a:t>HOW you did it:</a:t>
            </a:r>
            <a:endParaRPr lang="en-US" sz="2400" dirty="0"/>
          </a:p>
          <a:p>
            <a:pPr>
              <a:defRPr/>
            </a:pPr>
            <a:r>
              <a:rPr lang="en-US" sz="2000" dirty="0"/>
              <a:t>Example: Increased reading comprehension using theoretical and evidence-based </a:t>
            </a:r>
            <a:r>
              <a:rPr lang="en-US" sz="2400" dirty="0"/>
              <a:t>techniques.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b="1" dirty="0"/>
              <a:t>RESULTS of the action:</a:t>
            </a:r>
            <a:endParaRPr lang="en-US" sz="2400" dirty="0"/>
          </a:p>
          <a:p>
            <a:pPr>
              <a:defRPr/>
            </a:pPr>
            <a:r>
              <a:rPr lang="en-US" sz="2000" dirty="0"/>
              <a:t>Example: Implemented a survey which resulted in healthier drink options in the cafeteria.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4900" end="7806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049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505200"/>
            <a:ext cx="5486400" cy="15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92" y="745471"/>
            <a:ext cx="7989752" cy="108332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Skill Statements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286000"/>
            <a:ext cx="854631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</a:rPr>
              <a:t>Use statements that emphasize achievements rather than duties. 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sz="2000" b="1" i="1" dirty="0">
                <a:latin typeface="+mn-lt"/>
              </a:rPr>
              <a:t>What’s wrong with this? 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Bartender, XYZ Bar, Tempe, AZ       March 1999-present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Mix drinks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Stock bar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Order supplies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Close bar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8000" end="7231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33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45471"/>
            <a:ext cx="7989752" cy="1083329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Skill Statements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334" y="2243078"/>
            <a:ext cx="8297333" cy="2862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LEAD BARTENDER, August 2000-present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BARTENDER, March 1999-present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XYZ Bar, Tempe, AZ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Assist up to 300 customers during a four hour time period in a fast paced, stressful environment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Troubleshoot bar inventory issues, ordering supplies proactively to maintain appropriate  inventory levels crucial for effective customer service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Problem solve and negotiate a diversity of customer service issues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Hire, train, and supervise bar staff of 6 in accordance with company customer service policies, procedures, and health/safety regulations</a:t>
            </a:r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6000" end="6709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33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35856"/>
            <a:ext cx="7773459" cy="706438"/>
          </a:xfrm>
        </p:spPr>
        <p:txBody>
          <a:bodyPr/>
          <a:lstStyle/>
          <a:p>
            <a:pPr eaLnBrk="1" hangingPunct="1"/>
            <a:r>
              <a:rPr lang="en-US" altLang="en-US" dirty="0"/>
              <a:t>Proving Your Effectiveness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0825"/>
            <a:ext cx="8610600" cy="5337175"/>
          </a:xfrm>
        </p:spPr>
        <p:txBody>
          <a:bodyPr>
            <a:normAutofit/>
          </a:bodyPr>
          <a:lstStyle/>
          <a:p>
            <a:pPr marL="971550" lvl="1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Describe what you actually DID, not just what was on the original job description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Include what IMPACT/ CONTRIBUTION your actions provided (the results)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Provide details</a:t>
            </a:r>
          </a:p>
          <a:p>
            <a:pPr marL="1546225" lvl="2" indent="-3492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2"/>
                </a:solidFill>
              </a:rPr>
              <a:t>Supervised WHO and HOW MANY?</a:t>
            </a:r>
          </a:p>
          <a:p>
            <a:pPr marL="1546225" lvl="2" indent="-3492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2"/>
                </a:solidFill>
              </a:rPr>
              <a:t>Analyzed WHAT? HOW?</a:t>
            </a:r>
          </a:p>
          <a:p>
            <a:pPr marL="1546225" lvl="2" indent="-3492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2"/>
                </a:solidFill>
              </a:rPr>
              <a:t>Improved quality, efficiency, productivity HOW?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/>
          </a:p>
        </p:txBody>
      </p:sp>
      <p:pic>
        <p:nvPicPr>
          <p:cNvPr id="7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9500" end="624115.93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33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92" y="745471"/>
            <a:ext cx="7989752" cy="108332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Using Action Verbs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69333" y="1885950"/>
            <a:ext cx="8890000" cy="49720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400" dirty="0"/>
              <a:t>Avoid starting phrases with “Handle…”, “Work with…”, “Duties included…”, “Responsible for…”</a:t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400" dirty="0"/>
              <a:t>Start each bulleted statement with a descriptive action-oriented verb and combine with accomplishment statement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dirty="0"/>
              <a:t>(Not this) Handled incoming telephone calls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dirty="0"/>
              <a:t>(This) Directed up to 40 customer calls per hour to appropriate service departments throughout company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sz="2800" dirty="0"/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5000" end="6190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33796"/>
            <a:ext cx="609600" cy="609600"/>
          </a:xfrm>
          <a:prstGeom prst="rect">
            <a:avLst/>
          </a:prstGeom>
        </p:spPr>
      </p:pic>
      <p:pic>
        <p:nvPicPr>
          <p:cNvPr id="5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3500" end="588172.10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6033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87099"/>
            <a:ext cx="8533694" cy="6064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Purpose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65" y="2133600"/>
            <a:ext cx="804333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latin typeface="+mn-lt"/>
              </a:rPr>
              <a:t>To get you an interview, NOT A JOB, by communicating your knowledge, skills and values.</a:t>
            </a:r>
          </a:p>
        </p:txBody>
      </p:sp>
      <p:pic>
        <p:nvPicPr>
          <p:cNvPr id="16388" name="Picture 7" descr="http://abovethelaw.com/wp-content/uploads/2010/09/law-student-with-hire-me-business-c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82" y="3433572"/>
            <a:ext cx="2091267" cy="250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400" end="13108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950" y="5638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581192" y="745471"/>
            <a:ext cx="7989752" cy="1083329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Sample</a:t>
            </a:r>
            <a:r>
              <a:rPr lang="en-US" altLang="en-US" sz="3400" b="1" dirty="0">
                <a:solidFill>
                  <a:schemeClr val="accent1"/>
                </a:solidFill>
              </a:rPr>
              <a:t> </a:t>
            </a:r>
            <a:r>
              <a:rPr lang="en-US" altLang="en-US" sz="3400" dirty="0"/>
              <a:t>Reference Page</a:t>
            </a:r>
          </a:p>
        </p:txBody>
      </p:sp>
      <p:pic>
        <p:nvPicPr>
          <p:cNvPr id="22532" name="Picture 4" descr="C:\Users\peercareer\Pictures\ReferenceListExam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68" y="2133600"/>
            <a:ext cx="49530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5000" end="4921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5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6000" end="464002.4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490" y="6091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38237"/>
            <a:ext cx="8738306" cy="690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Increasing Effectiveness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30553" y="1371600"/>
            <a:ext cx="9144000" cy="4267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</a:rPr>
              <a:t>Maintain 100% error free</a:t>
            </a:r>
            <a:endParaRPr lang="en-US" altLang="en-US" sz="2200" u="sng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</a:rPr>
              <a:t>Tailor both resume and cover letter to </a:t>
            </a:r>
            <a:r>
              <a:rPr lang="en-US" altLang="en-US" sz="2200" u="sng" dirty="0">
                <a:solidFill>
                  <a:schemeClr val="tx1"/>
                </a:solidFill>
              </a:rPr>
              <a:t>each</a:t>
            </a:r>
            <a:r>
              <a:rPr lang="en-US" altLang="en-US" sz="2200" dirty="0">
                <a:solidFill>
                  <a:schemeClr val="tx1"/>
                </a:solidFill>
              </a:rPr>
              <a:t> position and employer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</a:rPr>
              <a:t>Lead with most relevant information first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</a:rPr>
              <a:t>Avoid items that might promote negative bias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</a:rPr>
              <a:t>Use abbreviations only if standard and well-known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</a:rPr>
              <a:t>Keep to one page-unless you have a lot of relevant experience</a:t>
            </a:r>
          </a:p>
        </p:txBody>
      </p:sp>
      <p:pic>
        <p:nvPicPr>
          <p:cNvPr id="24578" name="Picture 2" descr="http://www.therawlife.co/wp-content/uploads/2014/10/Hire_me_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05401"/>
            <a:ext cx="1879598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5500" end="4280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6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4000" end="4097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" y="6096000"/>
            <a:ext cx="609600" cy="609600"/>
          </a:xfrm>
          <a:prstGeom prst="rect">
            <a:avLst/>
          </a:prstGeom>
        </p:spPr>
      </p:pic>
      <p:pic>
        <p:nvPicPr>
          <p:cNvPr id="7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3000" end="3882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269"/>
            <a:ext cx="7773459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Tahoma" pitchFamily="34" charset="0"/>
              </a:rPr>
              <a:t/>
            </a:r>
            <a:br>
              <a:rPr lang="en-US" altLang="en-US" sz="3200" dirty="0">
                <a:latin typeface="Tahoma" pitchFamily="34" charset="0"/>
              </a:rPr>
            </a:br>
            <a:r>
              <a:rPr lang="en-US" altLang="en-US" sz="3200" dirty="0"/>
              <a:t>Cover Letters</a:t>
            </a:r>
            <a:r>
              <a:rPr lang="en-US" altLang="en-US" sz="3200" dirty="0">
                <a:latin typeface="Tahoma" pitchFamily="34" charset="0"/>
              </a:rPr>
              <a:t>	</a:t>
            </a:r>
            <a:endParaRPr lang="en-US" altLang="en-US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62001" y="1589088"/>
            <a:ext cx="7822847" cy="4286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</a:rPr>
              <a:t>Purpose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2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/>
              <a:t>Express your intent, interest, and enthusiasm in position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en-US" altLang="en-US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/>
              <a:t>Complement and emphasize highlights of your resume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en-US" altLang="en-US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/>
              <a:t>Demonstrate your personality and writing ability</a:t>
            </a:r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4400" end="3501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6" y="990600"/>
            <a:ext cx="8084961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Tahoma" pitchFamily="34" charset="0"/>
              </a:rPr>
              <a:t/>
            </a:r>
            <a:br>
              <a:rPr lang="en-US" altLang="en-US" sz="3200" dirty="0">
                <a:latin typeface="Tahoma" pitchFamily="34" charset="0"/>
              </a:rPr>
            </a:br>
            <a:r>
              <a:rPr lang="en-US" altLang="en-US" sz="3200" dirty="0"/>
              <a:t>Cover Letters - First Paragraph</a:t>
            </a:r>
            <a:r>
              <a:rPr lang="en-US" altLang="en-US" sz="3200" dirty="0">
                <a:latin typeface="Tahoma" pitchFamily="34" charset="0"/>
              </a:rPr>
              <a:t>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3334" y="1752600"/>
            <a:ext cx="8179153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State which position you are applying for, and how you found out about the organization and/or position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Express what is attracting you to work for this organization and in this position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Arouse the reader’s interest in reading more about your qualifications</a:t>
            </a:r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9300" end="3108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467" y="1066800"/>
            <a:ext cx="8551333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Tahoma" pitchFamily="34" charset="0"/>
              </a:rPr>
              <a:t/>
            </a:r>
            <a:br>
              <a:rPr lang="en-US" altLang="en-US" sz="3200" dirty="0">
                <a:latin typeface="Tahoma" pitchFamily="34" charset="0"/>
              </a:rPr>
            </a:br>
            <a:r>
              <a:rPr lang="en-US" altLang="en-US" sz="3200" dirty="0"/>
              <a:t>Cover Letters - Second Paragraph</a:t>
            </a:r>
            <a:endParaRPr lang="en-US" altLang="en-US" sz="3200" dirty="0">
              <a:latin typeface="Tahom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06537"/>
            <a:ext cx="8398934" cy="4970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1400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dirty="0"/>
              <a:t>Give detailed information about how your qualifications fit with the position’s responsibilities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altLang="en-US" sz="2400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dirty="0"/>
              <a:t>Use key words from the job description to make the connection between the employer’s needs and your skills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altLang="en-US" sz="2400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dirty="0"/>
              <a:t>Include information about academics, job experience, and/or personal attributes relevant to the position</a:t>
            </a:r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9000" end="277747.93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581192" y="762000"/>
            <a:ext cx="7989752" cy="108332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Cover Letters - Third Paragraph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43050"/>
            <a:ext cx="8305448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Summarize your qualifications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Refer the reader to your enclosed resume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Mention your interest in an interview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400" dirty="0"/>
          </a:p>
          <a:p>
            <a:pPr marL="274638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7000" end="254874.5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04800"/>
            <a:ext cx="7366000" cy="57477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Shawn E. Bear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940 Second Street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Portsmouth, Ohio 45662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Bears1@mymail.shawnee.edu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(740) 555-1234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15, 2016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Jaime Watts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Columbus Hospital Medical Center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Radiology Drive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Columbus, Ohio 43204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Mr. Watts,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writing to express interest in the Intensive Care Unit Radiology Technician position. After coming across and reading the required qualifications listed in your advertisement in the Portsmouth Daily Times, I would like to  introduce and present the reasons why I would be an excellent addition to your existing medical team at Columbus Hospital Medical Center.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currently enrolled in the Radiologic Technology program at Shawnee State University. I feel my coursework and clinical experience has provided me with the skills needed to fulfill the position you are seeking. I am also a strong communicator and enjoy the patient contact, always aiming to make their test procedures as reassuring and pleasant as possible for them. I am highly organized, good at being a member of a highly efficient and tight knit team who enjoys working in a precision related environment.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be excited for an opportunity to join the Radiology department at Columbus Hospital Medical Center, and am confident that I would become valued member of your team. Thank you for taking the time to review my letter and enclosed resume. I look forward to discussing the job requirements and my qualifications further in an interview. Please contact me by phone at (740) 555-1234, or by email at bears1@mymail.shawnee.edu with any questions. 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time, 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your name here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Shawn E. Bear</a:t>
            </a:r>
          </a:p>
        </p:txBody>
      </p:sp>
      <p:pic>
        <p:nvPicPr>
          <p:cNvPr id="3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9500" end="17263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180" y="6069633"/>
            <a:ext cx="609600" cy="609600"/>
          </a:xfrm>
          <a:prstGeom prst="rect">
            <a:avLst/>
          </a:prstGeom>
        </p:spPr>
      </p:pic>
      <p:pic>
        <p:nvPicPr>
          <p:cNvPr id="5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1000" end="16113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180" y="6069633"/>
            <a:ext cx="609600" cy="6096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00600" y="-76200"/>
            <a:ext cx="4267200" cy="6684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Sample cover letter</a:t>
            </a:r>
          </a:p>
        </p:txBody>
      </p:sp>
    </p:spTree>
    <p:extLst>
      <p:ext uri="{BB962C8B-B14F-4D97-AF65-F5344CB8AC3E}">
        <p14:creationId xmlns:p14="http://schemas.microsoft.com/office/powerpoint/2010/main" val="16780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278433"/>
            <a:ext cx="7773459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Sample Cover Letter</a:t>
            </a: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639885"/>
              </p:ext>
            </p:extLst>
          </p:nvPr>
        </p:nvGraphicFramePr>
        <p:xfrm>
          <a:off x="484268" y="1101707"/>
          <a:ext cx="8651876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Document" r:id="rId6" imgW="5486400" imgH="6022848" progId="Word.Document.8">
                  <p:embed/>
                </p:oleObj>
              </mc:Choice>
              <mc:Fallback>
                <p:oleObj name="Document" r:id="rId6" imgW="5486400" imgH="60228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68" y="1101707"/>
                        <a:ext cx="8651876" cy="5562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08000" end="13413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9600" y="6069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92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533694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Tips</a:t>
            </a:r>
            <a:endParaRPr lang="en-US" alt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860947" cy="4752975"/>
          </a:xfrm>
        </p:spPr>
        <p:txBody>
          <a:bodyPr>
            <a:normAutofit/>
          </a:bodyPr>
          <a:lstStyle/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000" b="1" dirty="0"/>
          </a:p>
          <a:p>
            <a:pPr marL="282575" lvl="1" indent="-28257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DO use:</a:t>
            </a:r>
          </a:p>
          <a:p>
            <a:pPr marL="895860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Industry specific ‘key’ words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600" b="1" dirty="0"/>
          </a:p>
          <a:p>
            <a:pPr marL="282575" lvl="1" indent="-28257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Do </a:t>
            </a:r>
            <a:r>
              <a:rPr lang="en-US" sz="2400" b="1" u="sng" dirty="0"/>
              <a:t>NOT</a:t>
            </a:r>
            <a:r>
              <a:rPr lang="en-US" sz="2400" b="1" dirty="0"/>
              <a:t> use:</a:t>
            </a:r>
          </a:p>
          <a:p>
            <a:pPr marL="895860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Bradley Hand ITC" pitchFamily="66" charset="0"/>
              </a:rPr>
              <a:t>Fancy scripts</a:t>
            </a:r>
            <a:endParaRPr lang="en-US" sz="2200" u="sng" dirty="0"/>
          </a:p>
          <a:p>
            <a:pPr marL="895860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Graphics or shading</a:t>
            </a:r>
          </a:p>
          <a:p>
            <a:pPr marL="895860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Complex layouts and columns</a:t>
            </a:r>
          </a:p>
          <a:p>
            <a:pPr marL="895860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Design or tool lines of any kind</a:t>
            </a:r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5000" end="71887.68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773459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Next Steps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22169" y="1219200"/>
            <a:ext cx="8382000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b="1" dirty="0"/>
              <a:t>Create a draft of your resume and cover letter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Use examples online to guide you and give you ideas.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Attend workshops hosted by the Student Career Development office.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Take your resume and cover letter to the Student Career Development office and/or the Writing Center for review.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Take your resume to a Resume Clinic.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Post your resume on Ohio Means Jobs.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b="1" i="1" dirty="0"/>
              <a:t>Coming soon</a:t>
            </a:r>
            <a:r>
              <a:rPr lang="en-US" altLang="en-US" i="1" dirty="0"/>
              <a:t>…  SSU online career portfolio!</a:t>
            </a:r>
            <a:endParaRPr lang="en-US" altLang="en-US" sz="28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endParaRPr lang="en-US" altLang="en-US" dirty="0"/>
          </a:p>
        </p:txBody>
      </p:sp>
      <p:pic>
        <p:nvPicPr>
          <p:cNvPr id="4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8500" end="406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Common Resume Mistakes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064627" cy="4114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600" dirty="0"/>
              <a:t>Typos!</a:t>
            </a:r>
          </a:p>
          <a:p>
            <a:endParaRPr lang="en-US" altLang="en-US" sz="3600" dirty="0"/>
          </a:p>
          <a:p>
            <a:r>
              <a:rPr lang="en-US" altLang="en-US" sz="3600" dirty="0"/>
              <a:t>Using words inappropriately</a:t>
            </a:r>
          </a:p>
          <a:p>
            <a:endParaRPr lang="en-US" altLang="en-US" sz="3600" dirty="0"/>
          </a:p>
          <a:p>
            <a:r>
              <a:rPr lang="en-US" altLang="en-US" sz="3600" dirty="0"/>
              <a:t>Not conveying job roles appropriately</a:t>
            </a:r>
          </a:p>
          <a:p>
            <a:pPr lvl="1"/>
            <a:r>
              <a:rPr lang="en-US" altLang="en-US" dirty="0"/>
              <a:t>Be specific!</a:t>
            </a:r>
          </a:p>
          <a:p>
            <a:pPr lvl="1"/>
            <a:endParaRPr lang="en-US" altLang="en-US" dirty="0"/>
          </a:p>
          <a:p>
            <a:r>
              <a:rPr lang="en-US" altLang="en-US" sz="3600" dirty="0"/>
              <a:t>Don’t get too creative, you want to exhibit professionalism</a:t>
            </a:r>
          </a:p>
        </p:txBody>
      </p:sp>
      <p:pic>
        <p:nvPicPr>
          <p:cNvPr id="61442" name="Picture 2" descr="http://staugustine.com/sites/default/files/mpg%20-%20how%20to%20write%20a%20resu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27" y="2133600"/>
            <a:ext cx="2362200" cy="15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800" end="12439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this online quiz by clicking on the link &amp; answering the questions</a:t>
            </a:r>
          </a:p>
          <a:p>
            <a:r>
              <a:rPr lang="en-US" dirty="0"/>
              <a:t>There will be weeks during the semester where we send emails about a drawing for having the quiz completed by a certain date</a:t>
            </a:r>
          </a:p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forms.office.com/Pages/ResponsePage.aspx?id=IFyHJnWyD0WMgACyQ421GztZCWXX7PRKk4oe8BUmKAJUMkFJMEhONjA3QjZZUzlMM000MkNGVUVCWC4u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9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>
          <a:xfrm>
            <a:off x="424548" y="753576"/>
            <a:ext cx="7989752" cy="10833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/>
              <a:t>Contacts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47107" name="Content Placeholder 1"/>
          <p:cNvSpPr>
            <a:spLocks noGrp="1"/>
          </p:cNvSpPr>
          <p:nvPr>
            <p:ph idx="1"/>
          </p:nvPr>
        </p:nvSpPr>
        <p:spPr>
          <a:xfrm>
            <a:off x="716492" y="914400"/>
            <a:ext cx="8503708" cy="4087812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Student Career Development</a:t>
            </a:r>
            <a:endParaRPr lang="en-US" alt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hlinkClick r:id="rId5"/>
              </a:rPr>
              <a:t>careers@Shawnee.edu</a:t>
            </a:r>
            <a:r>
              <a:rPr lang="en-US" altLang="en-US" sz="1800" dirty="0" smtClean="0"/>
              <a:t> </a:t>
            </a:r>
            <a:endParaRPr lang="en-US" altLang="en-US" sz="1800" dirty="0"/>
          </a:p>
          <a:p>
            <a:endParaRPr lang="en-US" altLang="en-US" sz="2000" dirty="0"/>
          </a:p>
          <a:p>
            <a:r>
              <a:rPr lang="en-US" altLang="en-US" sz="2400" dirty="0"/>
              <a:t>Writing Center, Library Room 120</a:t>
            </a:r>
          </a:p>
        </p:txBody>
      </p:sp>
      <p:sp>
        <p:nvSpPr>
          <p:cNvPr id="47108" name="WordArt 10"/>
          <p:cNvSpPr>
            <a:spLocks noChangeArrowheads="1" noChangeShapeType="1" noTextEdit="1"/>
          </p:cNvSpPr>
          <p:nvPr/>
        </p:nvSpPr>
        <p:spPr bwMode="auto">
          <a:xfrm>
            <a:off x="2032000" y="2011363"/>
            <a:ext cx="4774848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6000" i="1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6543082"/>
            <a:ext cx="30818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>
                <a:latin typeface="+mn-lt"/>
              </a:rPr>
              <a:t>*Adapted from Arizona State University*</a:t>
            </a:r>
          </a:p>
        </p:txBody>
      </p:sp>
      <p:pic>
        <p:nvPicPr>
          <p:cNvPr id="6" name="Picture 7" descr="Student and Tu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9741"/>
            <a:ext cx="2862104" cy="19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53" y="4179948"/>
            <a:ext cx="1432113" cy="224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9900" end="1913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5968833"/>
            <a:ext cx="609600" cy="609600"/>
          </a:xfrm>
          <a:prstGeom prst="rect">
            <a:avLst/>
          </a:prstGeom>
        </p:spPr>
      </p:pic>
      <p:pic>
        <p:nvPicPr>
          <p:cNvPr id="9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8500" end="513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" y="5968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805333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Style and Format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568142" cy="43434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/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/>
              <a:t>Font size</a:t>
            </a:r>
          </a:p>
          <a:p>
            <a:pPr marL="687388" lvl="1" indent="-2254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10 – 12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/>
              <a:t>Even Margins</a:t>
            </a:r>
          </a:p>
          <a:p>
            <a:pPr marL="687388" lvl="1" indent="-2254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.5 inch-1 inch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/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/>
              <a:t>Font style </a:t>
            </a:r>
          </a:p>
          <a:p>
            <a:pPr marL="687388" lvl="1" indent="-2254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Times New Roman </a:t>
            </a:r>
          </a:p>
          <a:p>
            <a:pPr marL="687388" lvl="1" indent="-2254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Calibri</a:t>
            </a:r>
            <a:endParaRPr lang="en-US" dirty="0">
              <a:solidFill>
                <a:schemeClr val="tx1"/>
              </a:solidFill>
            </a:endParaRPr>
          </a:p>
          <a:p>
            <a:pPr marL="687388" lvl="1" indent="-2254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Arial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/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/>
              <a:t>Well-organized, attractive &amp; easy to read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/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/>
              <a:t>Consistent formatting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/>
          </a:p>
        </p:txBody>
      </p:sp>
      <p:pic>
        <p:nvPicPr>
          <p:cNvPr id="2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200" end="1.1856794848E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34" y="152401"/>
            <a:ext cx="8568972" cy="8477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1"/>
                </a:solidFill>
              </a:rPr>
              <a:t>Style and Format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14500"/>
            <a:ext cx="8153048" cy="5143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b="1" dirty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1800" b="1" dirty="0"/>
              <a:t>Paper Color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White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Ivory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Light gray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1800" b="1" dirty="0"/>
              <a:t>Use resume paper! 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altLang="en-US" i="1" dirty="0">
                <a:solidFill>
                  <a:schemeClr val="bg2">
                    <a:lumMod val="50000"/>
                  </a:schemeClr>
                </a:solidFill>
              </a:rPr>
              <a:t>FREE in the Student Career Development office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(ADMIN 036)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1800" dirty="0"/>
              <a:t>Unfolded and mailed in a large flat envelope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altLang="en-US" sz="3600" dirty="0"/>
          </a:p>
        </p:txBody>
      </p:sp>
      <p:pic>
        <p:nvPicPr>
          <p:cNvPr id="20484" name="Picture 5" descr="https://ugacareercenter.files.wordpress.com/2010/12/resu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2630"/>
            <a:ext cx="194733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4700" end="11092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19800"/>
            <a:ext cx="609600" cy="6096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066800"/>
            <a:ext cx="8805333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 dirty="0"/>
              <a:t>Style and Format (cont.)</a:t>
            </a:r>
          </a:p>
        </p:txBody>
      </p:sp>
    </p:spTree>
    <p:extLst>
      <p:ext uri="{BB962C8B-B14F-4D97-AF65-F5344CB8AC3E}">
        <p14:creationId xmlns:p14="http://schemas.microsoft.com/office/powerpoint/2010/main" val="21967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Resume Style 1: </a:t>
            </a:r>
            <a:r>
              <a:rPr lang="en-US" altLang="en-US" b="1">
                <a:solidFill>
                  <a:schemeClr val="accent1"/>
                </a:solidFill>
              </a:rPr>
              <a:t>Chronological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81193" y="2667000"/>
            <a:ext cx="7989752" cy="3432176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i="1" dirty="0"/>
              <a:t>A chronological resume </a:t>
            </a:r>
            <a:r>
              <a:rPr lang="en-US" sz="2000" b="1" i="1" dirty="0"/>
              <a:t>presents your experience in reverse order</a:t>
            </a:r>
            <a:r>
              <a:rPr lang="en-US" sz="2000" i="1" dirty="0"/>
              <a:t>, beginning with most recent/relevant experience.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000" i="1" dirty="0"/>
          </a:p>
          <a:p>
            <a:pPr>
              <a:defRPr/>
            </a:pPr>
            <a:r>
              <a:rPr lang="en-US" sz="2000" dirty="0"/>
              <a:t>Job achievements and skills are listed under each position</a:t>
            </a:r>
          </a:p>
          <a:p>
            <a:pPr>
              <a:defRPr/>
            </a:pPr>
            <a:r>
              <a:rPr lang="en-US" sz="2000" dirty="0"/>
              <a:t>Presents experience under headings by job title, company, location and dates of employment</a:t>
            </a:r>
          </a:p>
          <a:p>
            <a:pPr>
              <a:defRPr/>
            </a:pPr>
            <a:r>
              <a:rPr lang="en-US" sz="2000" dirty="0"/>
              <a:t>Format allows employers to easily determine work performed at each company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69334" y="858762"/>
            <a:ext cx="8805333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i="1" dirty="0">
                <a:solidFill>
                  <a:schemeClr val="bg1"/>
                </a:solidFill>
                <a:latin typeface="+mj-lt"/>
              </a:rPr>
              <a:t>Are you a current student or recent graduate?</a:t>
            </a:r>
          </a:p>
          <a:p>
            <a:pPr algn="ctr">
              <a:defRPr/>
            </a:pPr>
            <a:r>
              <a:rPr lang="en-US" sz="1800" u="sng" dirty="0">
                <a:solidFill>
                  <a:schemeClr val="bg1"/>
                </a:solidFill>
                <a:latin typeface="+mj-lt"/>
              </a:rPr>
              <a:t>OR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800" i="1" dirty="0">
                <a:solidFill>
                  <a:schemeClr val="bg1"/>
                </a:solidFill>
                <a:latin typeface="+mj-lt"/>
              </a:rPr>
              <a:t>Have you had continuous employment in your area of interest?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b="1" dirty="0"/>
              <a:t>Consider making a </a:t>
            </a:r>
            <a:r>
              <a:rPr lang="en-US" b="1" u="sng" dirty="0"/>
              <a:t>Chronological Resume </a:t>
            </a:r>
          </a:p>
        </p:txBody>
      </p:sp>
      <p:pic>
        <p:nvPicPr>
          <p:cNvPr id="5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0500" end="10563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10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-2599267" y="533400"/>
            <a:ext cx="846666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Chronological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50" y="727075"/>
            <a:ext cx="4914194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4800" end="10346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1"/>
                </a:solidFill>
              </a:rPr>
              <a:t>Resume Style 2: </a:t>
            </a:r>
            <a:r>
              <a:rPr lang="en-US" altLang="en-US" b="1" dirty="0">
                <a:solidFill>
                  <a:schemeClr val="accent1"/>
                </a:solidFill>
              </a:rPr>
              <a:t>Functional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1626" y="0"/>
            <a:ext cx="8503708" cy="2971801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n-US" altLang="en-US" i="1" dirty="0">
                <a:solidFill>
                  <a:schemeClr val="bg1"/>
                </a:solidFill>
              </a:rPr>
              <a:t>Have you had several job changes or gaps in employment?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u="sng" dirty="0">
                <a:solidFill>
                  <a:schemeClr val="bg1"/>
                </a:solidFill>
              </a:rPr>
              <a:t>OR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i="1" dirty="0">
                <a:solidFill>
                  <a:schemeClr val="bg1"/>
                </a:solidFill>
              </a:rPr>
              <a:t>Are you making a career change?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000" b="1" dirty="0">
                <a:latin typeface="Arial Black" pitchFamily="34" charset="0"/>
              </a:rPr>
              <a:t>Consider making a </a:t>
            </a:r>
            <a:r>
              <a:rPr lang="en-US" altLang="en-US" sz="2000" b="1" u="sng" dirty="0">
                <a:latin typeface="Arial Black" pitchFamily="34" charset="0"/>
              </a:rPr>
              <a:t>Functional Resume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8667" y="2743200"/>
            <a:ext cx="850370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300" i="1" dirty="0"/>
              <a:t>A functional resume </a:t>
            </a:r>
            <a:r>
              <a:rPr lang="en-US" sz="2300" b="1" i="1" dirty="0"/>
              <a:t>emphasizes qualifications rather than work history</a:t>
            </a:r>
            <a:r>
              <a:rPr lang="en-US" sz="2300" i="1" dirty="0"/>
              <a:t>.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200" i="1" dirty="0"/>
          </a:p>
          <a:p>
            <a:pPr>
              <a:defRPr/>
            </a:pPr>
            <a:r>
              <a:rPr lang="en-US" sz="2000" dirty="0"/>
              <a:t>Skills are listed according to categories using job-related skills.</a:t>
            </a:r>
          </a:p>
          <a:p>
            <a:pPr>
              <a:defRPr/>
            </a:pPr>
            <a:r>
              <a:rPr lang="en-US" sz="2000" dirty="0"/>
              <a:t>Work experience is placed under different skill categories, not under specific positions. It is typically summarized at the end of the resume as well.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dirty="0"/>
          </a:p>
        </p:txBody>
      </p:sp>
      <p:pic>
        <p:nvPicPr>
          <p:cNvPr id="3" name="Resumecl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5000" end="10101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28650"/>
            <a:ext cx="7315200" cy="438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Functional</a:t>
            </a: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3386667" y="685800"/>
          <a:ext cx="5164667" cy="595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Document" r:id="rId6" imgW="6473225" imgH="8285161" progId="Word.Document.8">
                  <p:embed/>
                </p:oleObj>
              </mc:Choice>
              <mc:Fallback>
                <p:oleObj name="Document" r:id="rId6" imgW="6473225" imgH="8285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667" y="685800"/>
                        <a:ext cx="5164667" cy="5957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7" descr="http://www.outsourcing-pharma.com/var/plain_site/storage/images/publications/pharmaceutical-science/outsourcing-pharma.com/clinical-development/ab-science-hit-with-fda-warning-letter-over-clinical-trials/10077458-1-eng-GB/AB-Science-hit-with-FDA-warning-letter-over-clinical-tria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5" y="2121694"/>
            <a:ext cx="1278466" cy="9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372358" y="3417094"/>
            <a:ext cx="25908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sz="2000" dirty="0"/>
              <a:t>WARNING:</a:t>
            </a:r>
          </a:p>
          <a:p>
            <a:pPr algn="ctr"/>
            <a:r>
              <a:rPr lang="en-US" altLang="en-US" sz="1800" dirty="0">
                <a:latin typeface="Arial" charset="0"/>
                <a:cs typeface="Arial" charset="0"/>
              </a:rPr>
              <a:t>Be sure to highlight specific skills needed for the job</a:t>
            </a:r>
          </a:p>
        </p:txBody>
      </p:sp>
      <p:pic>
        <p:nvPicPr>
          <p:cNvPr id="2" name="Resumecl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58600" end="98323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2403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SCD Presentations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7B7B7B"/>
      </a:accent1>
      <a:accent2>
        <a:srgbClr val="2F4875"/>
      </a:accent2>
      <a:accent3>
        <a:srgbClr val="7B7B7B"/>
      </a:accent3>
      <a:accent4>
        <a:srgbClr val="4063A0"/>
      </a:accent4>
      <a:accent5>
        <a:srgbClr val="66B1CE"/>
      </a:accent5>
      <a:accent6>
        <a:srgbClr val="2F4875"/>
      </a:accent6>
      <a:hlink>
        <a:srgbClr val="262626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210</TotalTime>
  <Words>1033</Words>
  <Application>Microsoft Office PowerPoint</Application>
  <PresentationFormat>On-screen Show (4:3)</PresentationFormat>
  <Paragraphs>254</Paragraphs>
  <Slides>31</Slides>
  <Notes>29</Notes>
  <HiddenSlides>0</HiddenSlides>
  <MMClips>37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Arial Black</vt:lpstr>
      <vt:lpstr>Book Antiqua</vt:lpstr>
      <vt:lpstr>Bradley Hand ITC</vt:lpstr>
      <vt:lpstr>Calibri</vt:lpstr>
      <vt:lpstr>Courier New</vt:lpstr>
      <vt:lpstr>Garamond</vt:lpstr>
      <vt:lpstr>Georgia</vt:lpstr>
      <vt:lpstr>Gill Sans MT</vt:lpstr>
      <vt:lpstr>Tahoma</vt:lpstr>
      <vt:lpstr>Times New Roman</vt:lpstr>
      <vt:lpstr>Wingdings</vt:lpstr>
      <vt:lpstr>Wingdings 2</vt:lpstr>
      <vt:lpstr>Dividend</vt:lpstr>
      <vt:lpstr>Document</vt:lpstr>
      <vt:lpstr>Resumes &amp; Cover Letters</vt:lpstr>
      <vt:lpstr>Purpose</vt:lpstr>
      <vt:lpstr>Common Resume Mistakes</vt:lpstr>
      <vt:lpstr>Style and Format</vt:lpstr>
      <vt:lpstr>Style and Format</vt:lpstr>
      <vt:lpstr>Resume Style 1: Chronological </vt:lpstr>
      <vt:lpstr>PowerPoint Presentation</vt:lpstr>
      <vt:lpstr>Resume Style 2: Functional</vt:lpstr>
      <vt:lpstr>Functional</vt:lpstr>
      <vt:lpstr>Resume Style 3: Combination</vt:lpstr>
      <vt:lpstr>Combination</vt:lpstr>
      <vt:lpstr>Contact Information </vt:lpstr>
      <vt:lpstr>Objective </vt:lpstr>
      <vt:lpstr>Organization and Headings</vt:lpstr>
      <vt:lpstr>Skill Statements Cheat Sheet</vt:lpstr>
      <vt:lpstr>Skill Statements Example</vt:lpstr>
      <vt:lpstr>Skill Statements Example</vt:lpstr>
      <vt:lpstr>Proving Your Effectiveness</vt:lpstr>
      <vt:lpstr>Using Action Verbs</vt:lpstr>
      <vt:lpstr>Sample Reference Page</vt:lpstr>
      <vt:lpstr>Increasing Effectiveness</vt:lpstr>
      <vt:lpstr> Cover Letters </vt:lpstr>
      <vt:lpstr> Cover Letters - First Paragraph </vt:lpstr>
      <vt:lpstr> Cover Letters - Second Paragraph</vt:lpstr>
      <vt:lpstr>Cover Letters - Third Paragraph </vt:lpstr>
      <vt:lpstr>PowerPoint Presentation</vt:lpstr>
      <vt:lpstr>Sample Cover Letter</vt:lpstr>
      <vt:lpstr>Tips</vt:lpstr>
      <vt:lpstr>Next Steps</vt:lpstr>
      <vt:lpstr>Quiz</vt:lpstr>
      <vt:lpstr> Contacts</vt:lpstr>
    </vt:vector>
  </TitlesOfParts>
  <Company>SSU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Resumes &amp; Cover Letters</dc:title>
  <dc:creator>PeerCareer</dc:creator>
  <cp:lastModifiedBy>Veronica Young</cp:lastModifiedBy>
  <cp:revision>29</cp:revision>
  <dcterms:created xsi:type="dcterms:W3CDTF">2016-04-25T17:31:18Z</dcterms:created>
  <dcterms:modified xsi:type="dcterms:W3CDTF">2017-10-31T14:13:52Z</dcterms:modified>
</cp:coreProperties>
</file>