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6" r:id="rId1"/>
  </p:sldMasterIdLst>
  <p:notesMasterIdLst>
    <p:notesMasterId r:id="rId29"/>
  </p:notesMasterIdLst>
  <p:handoutMasterIdLst>
    <p:handoutMasterId r:id="rId30"/>
  </p:handoutMasterIdLst>
  <p:sldIdLst>
    <p:sldId id="371" r:id="rId2"/>
    <p:sldId id="372" r:id="rId3"/>
    <p:sldId id="387" r:id="rId4"/>
    <p:sldId id="373" r:id="rId5"/>
    <p:sldId id="374" r:id="rId6"/>
    <p:sldId id="390" r:id="rId7"/>
    <p:sldId id="377" r:id="rId8"/>
    <p:sldId id="375" r:id="rId9"/>
    <p:sldId id="398" r:id="rId10"/>
    <p:sldId id="388" r:id="rId11"/>
    <p:sldId id="393" r:id="rId12"/>
    <p:sldId id="381" r:id="rId13"/>
    <p:sldId id="395" r:id="rId14"/>
    <p:sldId id="394" r:id="rId15"/>
    <p:sldId id="397" r:id="rId16"/>
    <p:sldId id="378" r:id="rId17"/>
    <p:sldId id="392" r:id="rId18"/>
    <p:sldId id="391" r:id="rId19"/>
    <p:sldId id="379" r:id="rId20"/>
    <p:sldId id="396" r:id="rId21"/>
    <p:sldId id="399" r:id="rId22"/>
    <p:sldId id="380" r:id="rId23"/>
    <p:sldId id="382" r:id="rId24"/>
    <p:sldId id="400" r:id="rId25"/>
    <p:sldId id="384" r:id="rId26"/>
    <p:sldId id="385" r:id="rId27"/>
    <p:sldId id="386" r:id="rId28"/>
  </p:sldIdLst>
  <p:sldSz cx="9144000" cy="6858000" type="screen4x3"/>
  <p:notesSz cx="6950075" cy="9236075"/>
  <p:defaultTextStyle>
    <a:defPPr>
      <a:defRPr lang="en-US"/>
    </a:defPPr>
    <a:lvl1pPr algn="ctr" rtl="0" fontAlgn="base">
      <a:spcBef>
        <a:spcPct val="0"/>
      </a:spcBef>
      <a:spcAft>
        <a:spcPct val="0"/>
      </a:spcAft>
      <a:defRPr sz="4800" kern="1200">
        <a:solidFill>
          <a:srgbClr val="794488"/>
        </a:solidFill>
        <a:latin typeface="Times New Roman" pitchFamily="18" charset="0"/>
        <a:ea typeface="+mn-ea"/>
        <a:cs typeface="+mn-cs"/>
      </a:defRPr>
    </a:lvl1pPr>
    <a:lvl2pPr marL="457200" algn="ctr" rtl="0" fontAlgn="base">
      <a:spcBef>
        <a:spcPct val="0"/>
      </a:spcBef>
      <a:spcAft>
        <a:spcPct val="0"/>
      </a:spcAft>
      <a:defRPr sz="4800" kern="1200">
        <a:solidFill>
          <a:srgbClr val="794488"/>
        </a:solidFill>
        <a:latin typeface="Times New Roman" pitchFamily="18" charset="0"/>
        <a:ea typeface="+mn-ea"/>
        <a:cs typeface="+mn-cs"/>
      </a:defRPr>
    </a:lvl2pPr>
    <a:lvl3pPr marL="914400" algn="ctr" rtl="0" fontAlgn="base">
      <a:spcBef>
        <a:spcPct val="0"/>
      </a:spcBef>
      <a:spcAft>
        <a:spcPct val="0"/>
      </a:spcAft>
      <a:defRPr sz="4800" kern="1200">
        <a:solidFill>
          <a:srgbClr val="794488"/>
        </a:solidFill>
        <a:latin typeface="Times New Roman" pitchFamily="18" charset="0"/>
        <a:ea typeface="+mn-ea"/>
        <a:cs typeface="+mn-cs"/>
      </a:defRPr>
    </a:lvl3pPr>
    <a:lvl4pPr marL="1371600" algn="ctr" rtl="0" fontAlgn="base">
      <a:spcBef>
        <a:spcPct val="0"/>
      </a:spcBef>
      <a:spcAft>
        <a:spcPct val="0"/>
      </a:spcAft>
      <a:defRPr sz="4800" kern="1200">
        <a:solidFill>
          <a:srgbClr val="794488"/>
        </a:solidFill>
        <a:latin typeface="Times New Roman" pitchFamily="18" charset="0"/>
        <a:ea typeface="+mn-ea"/>
        <a:cs typeface="+mn-cs"/>
      </a:defRPr>
    </a:lvl4pPr>
    <a:lvl5pPr marL="1828800" algn="ctr" rtl="0" fontAlgn="base">
      <a:spcBef>
        <a:spcPct val="0"/>
      </a:spcBef>
      <a:spcAft>
        <a:spcPct val="0"/>
      </a:spcAft>
      <a:defRPr sz="4800" kern="1200">
        <a:solidFill>
          <a:srgbClr val="794488"/>
        </a:solidFill>
        <a:latin typeface="Times New Roman" pitchFamily="18" charset="0"/>
        <a:ea typeface="+mn-ea"/>
        <a:cs typeface="+mn-cs"/>
      </a:defRPr>
    </a:lvl5pPr>
    <a:lvl6pPr marL="2286000" algn="l" defTabSz="914400" rtl="0" eaLnBrk="1" latinLnBrk="0" hangingPunct="1">
      <a:defRPr sz="4800" kern="1200">
        <a:solidFill>
          <a:srgbClr val="794488"/>
        </a:solidFill>
        <a:latin typeface="Times New Roman" pitchFamily="18" charset="0"/>
        <a:ea typeface="+mn-ea"/>
        <a:cs typeface="+mn-cs"/>
      </a:defRPr>
    </a:lvl6pPr>
    <a:lvl7pPr marL="2743200" algn="l" defTabSz="914400" rtl="0" eaLnBrk="1" latinLnBrk="0" hangingPunct="1">
      <a:defRPr sz="4800" kern="1200">
        <a:solidFill>
          <a:srgbClr val="794488"/>
        </a:solidFill>
        <a:latin typeface="Times New Roman" pitchFamily="18" charset="0"/>
        <a:ea typeface="+mn-ea"/>
        <a:cs typeface="+mn-cs"/>
      </a:defRPr>
    </a:lvl7pPr>
    <a:lvl8pPr marL="3200400" algn="l" defTabSz="914400" rtl="0" eaLnBrk="1" latinLnBrk="0" hangingPunct="1">
      <a:defRPr sz="4800" kern="1200">
        <a:solidFill>
          <a:srgbClr val="794488"/>
        </a:solidFill>
        <a:latin typeface="Times New Roman" pitchFamily="18" charset="0"/>
        <a:ea typeface="+mn-ea"/>
        <a:cs typeface="+mn-cs"/>
      </a:defRPr>
    </a:lvl8pPr>
    <a:lvl9pPr marL="3657600" algn="l" defTabSz="914400" rtl="0" eaLnBrk="1" latinLnBrk="0" hangingPunct="1">
      <a:defRPr sz="4800" kern="1200">
        <a:solidFill>
          <a:srgbClr val="794488"/>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F79"/>
    <a:srgbClr val="FDFFA7"/>
    <a:srgbClr val="FF0000"/>
    <a:srgbClr val="00FF00"/>
    <a:srgbClr val="C1A7E1"/>
    <a:srgbClr val="D9B7D9"/>
    <a:srgbClr val="800000"/>
    <a:srgbClr val="336600"/>
    <a:srgbClr val="008000"/>
    <a:srgbClr val="7944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55" autoAdjust="0"/>
    <p:restoredTop sz="78671" autoAdjust="0"/>
  </p:normalViewPr>
  <p:slideViewPr>
    <p:cSldViewPr>
      <p:cViewPr varScale="1">
        <p:scale>
          <a:sx n="71" d="100"/>
          <a:sy n="71" d="100"/>
        </p:scale>
        <p:origin x="1476" y="78"/>
      </p:cViewPr>
      <p:guideLst>
        <p:guide orient="horz" pos="2160"/>
        <p:guide pos="2880"/>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75" d="100"/>
        <a:sy n="75" d="100"/>
      </p:scale>
      <p:origin x="0" y="3888"/>
    </p:cViewPr>
  </p:sorterViewPr>
  <p:notesViewPr>
    <p:cSldViewPr>
      <p:cViewPr>
        <p:scale>
          <a:sx n="100" d="100"/>
          <a:sy n="100" d="100"/>
        </p:scale>
        <p:origin x="-192" y="36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11699" cy="462120"/>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lgn="l">
              <a:defRPr sz="1200">
                <a:solidFill>
                  <a:schemeClr val="tx1"/>
                </a:solidFill>
              </a:defRPr>
            </a:lvl1pPr>
          </a:lstStyle>
          <a:p>
            <a:pPr>
              <a:defRPr/>
            </a:pPr>
            <a:endParaRPr lang="en-US" dirty="0"/>
          </a:p>
        </p:txBody>
      </p:sp>
      <p:sp>
        <p:nvSpPr>
          <p:cNvPr id="5123" name="Rectangle 3"/>
          <p:cNvSpPr>
            <a:spLocks noGrp="1" noChangeArrowheads="1"/>
          </p:cNvSpPr>
          <p:nvPr>
            <p:ph type="dt" sz="quarter" idx="1"/>
          </p:nvPr>
        </p:nvSpPr>
        <p:spPr bwMode="auto">
          <a:xfrm>
            <a:off x="3938376" y="0"/>
            <a:ext cx="3011699" cy="462120"/>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lgn="r">
              <a:defRPr sz="1200">
                <a:solidFill>
                  <a:schemeClr val="tx1"/>
                </a:solidFill>
              </a:defRPr>
            </a:lvl1pPr>
          </a:lstStyle>
          <a:p>
            <a:pPr>
              <a:defRPr/>
            </a:pPr>
            <a:endParaRPr lang="en-US" dirty="0"/>
          </a:p>
        </p:txBody>
      </p:sp>
      <p:sp>
        <p:nvSpPr>
          <p:cNvPr id="5124" name="Rectangle 4"/>
          <p:cNvSpPr>
            <a:spLocks noGrp="1" noChangeArrowheads="1"/>
          </p:cNvSpPr>
          <p:nvPr>
            <p:ph type="ftr" sz="quarter" idx="2"/>
          </p:nvPr>
        </p:nvSpPr>
        <p:spPr bwMode="auto">
          <a:xfrm>
            <a:off x="0" y="8773958"/>
            <a:ext cx="3011699" cy="462119"/>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lgn="l">
              <a:defRPr sz="1200">
                <a:solidFill>
                  <a:schemeClr val="tx1"/>
                </a:solidFill>
              </a:defRPr>
            </a:lvl1pPr>
          </a:lstStyle>
          <a:p>
            <a:pPr>
              <a:defRPr/>
            </a:pPr>
            <a:endParaRPr lang="en-US" dirty="0"/>
          </a:p>
        </p:txBody>
      </p:sp>
      <p:sp>
        <p:nvSpPr>
          <p:cNvPr id="5125" name="Rectangle 5"/>
          <p:cNvSpPr>
            <a:spLocks noGrp="1" noChangeArrowheads="1"/>
          </p:cNvSpPr>
          <p:nvPr>
            <p:ph type="sldNum" sz="quarter" idx="3"/>
          </p:nvPr>
        </p:nvSpPr>
        <p:spPr bwMode="auto">
          <a:xfrm>
            <a:off x="3938376" y="8773958"/>
            <a:ext cx="3011699" cy="462119"/>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lgn="r">
              <a:defRPr sz="1200">
                <a:solidFill>
                  <a:schemeClr val="tx1"/>
                </a:solidFill>
              </a:defRPr>
            </a:lvl1pPr>
          </a:lstStyle>
          <a:p>
            <a:pPr>
              <a:defRPr/>
            </a:pPr>
            <a:fld id="{9A3A4E19-20C7-4CB7-AC28-51D38E25E497}" type="slidenum">
              <a:rPr lang="en-US"/>
              <a:pPr>
                <a:defRPr/>
              </a:pPr>
              <a:t>‹#›</a:t>
            </a:fld>
            <a:endParaRPr lang="en-US" dirty="0"/>
          </a:p>
        </p:txBody>
      </p:sp>
    </p:spTree>
    <p:extLst>
      <p:ext uri="{BB962C8B-B14F-4D97-AF65-F5344CB8AC3E}">
        <p14:creationId xmlns:p14="http://schemas.microsoft.com/office/powerpoint/2010/main" val="54243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3011699" cy="454233"/>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lgn="l">
              <a:defRPr sz="1200">
                <a:solidFill>
                  <a:schemeClr val="tx1"/>
                </a:solidFill>
              </a:defRPr>
            </a:lvl1pPr>
          </a:lstStyle>
          <a:p>
            <a:pPr>
              <a:defRPr/>
            </a:pPr>
            <a:endParaRPr lang="en-US" dirty="0"/>
          </a:p>
        </p:txBody>
      </p:sp>
      <p:sp>
        <p:nvSpPr>
          <p:cNvPr id="53251" name="Rectangle 3"/>
          <p:cNvSpPr>
            <a:spLocks noGrp="1" noChangeArrowheads="1"/>
          </p:cNvSpPr>
          <p:nvPr>
            <p:ph type="dt" idx="1"/>
          </p:nvPr>
        </p:nvSpPr>
        <p:spPr bwMode="auto">
          <a:xfrm>
            <a:off x="3938376" y="0"/>
            <a:ext cx="3011699" cy="454233"/>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lvl1pPr algn="r">
              <a:defRPr sz="1200">
                <a:solidFill>
                  <a:schemeClr val="tx1"/>
                </a:solidFill>
              </a:defRPr>
            </a:lvl1pPr>
          </a:lstStyle>
          <a:p>
            <a:pPr>
              <a:defRPr/>
            </a:pPr>
            <a:endParaRPr lang="en-US" dirty="0"/>
          </a:p>
        </p:txBody>
      </p:sp>
      <p:sp>
        <p:nvSpPr>
          <p:cNvPr id="18436" name="Rectangle 4"/>
          <p:cNvSpPr>
            <a:spLocks noGrp="1" noRot="1" noChangeAspect="1" noChangeArrowheads="1" noTextEdit="1"/>
          </p:cNvSpPr>
          <p:nvPr>
            <p:ph type="sldImg" idx="2"/>
          </p:nvPr>
        </p:nvSpPr>
        <p:spPr bwMode="auto">
          <a:xfrm>
            <a:off x="1154113" y="681038"/>
            <a:ext cx="4641850" cy="3482975"/>
          </a:xfrm>
          <a:prstGeom prst="rect">
            <a:avLst/>
          </a:prstGeom>
          <a:noFill/>
          <a:ln w="9525">
            <a:solidFill>
              <a:srgbClr val="000000"/>
            </a:solidFill>
            <a:miter lim="800000"/>
            <a:headEnd/>
            <a:tailEnd/>
          </a:ln>
        </p:spPr>
      </p:sp>
      <p:sp>
        <p:nvSpPr>
          <p:cNvPr id="53253" name="Rectangle 5"/>
          <p:cNvSpPr>
            <a:spLocks noGrp="1" noChangeArrowheads="1"/>
          </p:cNvSpPr>
          <p:nvPr>
            <p:ph type="body" sz="quarter" idx="3"/>
          </p:nvPr>
        </p:nvSpPr>
        <p:spPr bwMode="auto">
          <a:xfrm>
            <a:off x="926677" y="4390921"/>
            <a:ext cx="5096722" cy="4163804"/>
          </a:xfrm>
          <a:prstGeom prst="rect">
            <a:avLst/>
          </a:prstGeom>
          <a:noFill/>
          <a:ln w="9525">
            <a:noFill/>
            <a:miter lim="800000"/>
            <a:headEnd/>
            <a:tailEnd/>
          </a:ln>
          <a:effectLst/>
        </p:spPr>
        <p:txBody>
          <a:bodyPr vert="horz" wrap="square" lIns="90763" tIns="45382" rIns="90763" bIns="4538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3254" name="Rectangle 6"/>
          <p:cNvSpPr>
            <a:spLocks noGrp="1" noChangeArrowheads="1"/>
          </p:cNvSpPr>
          <p:nvPr>
            <p:ph type="ftr" sz="quarter" idx="4"/>
          </p:nvPr>
        </p:nvSpPr>
        <p:spPr bwMode="auto">
          <a:xfrm>
            <a:off x="0" y="8781842"/>
            <a:ext cx="3011699" cy="454233"/>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lgn="l">
              <a:defRPr sz="1200">
                <a:solidFill>
                  <a:schemeClr val="tx1"/>
                </a:solidFill>
              </a:defRPr>
            </a:lvl1pPr>
          </a:lstStyle>
          <a:p>
            <a:pPr>
              <a:defRPr/>
            </a:pPr>
            <a:endParaRPr lang="en-US" dirty="0"/>
          </a:p>
        </p:txBody>
      </p:sp>
      <p:sp>
        <p:nvSpPr>
          <p:cNvPr id="53255" name="Rectangle 7"/>
          <p:cNvSpPr>
            <a:spLocks noGrp="1" noChangeArrowheads="1"/>
          </p:cNvSpPr>
          <p:nvPr>
            <p:ph type="sldNum" sz="quarter" idx="5"/>
          </p:nvPr>
        </p:nvSpPr>
        <p:spPr bwMode="auto">
          <a:xfrm>
            <a:off x="3938376" y="8781842"/>
            <a:ext cx="3011699" cy="454233"/>
          </a:xfrm>
          <a:prstGeom prst="rect">
            <a:avLst/>
          </a:prstGeom>
          <a:noFill/>
          <a:ln w="9525">
            <a:noFill/>
            <a:miter lim="800000"/>
            <a:headEnd/>
            <a:tailEnd/>
          </a:ln>
          <a:effectLst/>
        </p:spPr>
        <p:txBody>
          <a:bodyPr vert="horz" wrap="square" lIns="90763" tIns="45382" rIns="90763" bIns="45382" numCol="1" anchor="b" anchorCtr="0" compatLnSpc="1">
            <a:prstTxWarp prst="textNoShape">
              <a:avLst/>
            </a:prstTxWarp>
          </a:bodyPr>
          <a:lstStyle>
            <a:lvl1pPr algn="r">
              <a:defRPr sz="1200">
                <a:solidFill>
                  <a:schemeClr val="tx1"/>
                </a:solidFill>
              </a:defRPr>
            </a:lvl1pPr>
          </a:lstStyle>
          <a:p>
            <a:pPr>
              <a:defRPr/>
            </a:pPr>
            <a:fld id="{52CF7FE6-361A-477C-AD89-6332EA3C6696}" type="slidenum">
              <a:rPr lang="en-US"/>
              <a:pPr>
                <a:defRPr/>
              </a:pPr>
              <a:t>‹#›</a:t>
            </a:fld>
            <a:endParaRPr lang="en-US" dirty="0"/>
          </a:p>
        </p:txBody>
      </p:sp>
    </p:spTree>
    <p:extLst>
      <p:ext uri="{BB962C8B-B14F-4D97-AF65-F5344CB8AC3E}">
        <p14:creationId xmlns:p14="http://schemas.microsoft.com/office/powerpoint/2010/main" val="2621131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prettyyoungprofessional.com/advance/mistakes.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1</a:t>
            </a:fld>
            <a:endParaRPr lang="en-US" dirty="0"/>
          </a:p>
        </p:txBody>
      </p:sp>
    </p:spTree>
    <p:extLst>
      <p:ext uri="{BB962C8B-B14F-4D97-AF65-F5344CB8AC3E}">
        <p14:creationId xmlns:p14="http://schemas.microsoft.com/office/powerpoint/2010/main" val="512671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and keep your </a:t>
            </a:r>
            <a:r>
              <a:rPr lang="en-US" b="1" dirty="0"/>
              <a:t>left hand in your lap </a:t>
            </a:r>
            <a:r>
              <a:rPr lang="en-US" dirty="0"/>
              <a:t>unless you are using it.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10</a:t>
            </a:fld>
            <a:endParaRPr lang="en-US" dirty="0"/>
          </a:p>
        </p:txBody>
      </p:sp>
    </p:spTree>
    <p:extLst>
      <p:ext uri="{BB962C8B-B14F-4D97-AF65-F5344CB8AC3E}">
        <p14:creationId xmlns:p14="http://schemas.microsoft.com/office/powerpoint/2010/main" val="4111026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smtClean="0"/>
              <a:t>Connect with as many of the attendees as is possible. </a:t>
            </a:r>
            <a:r>
              <a:rPr lang="en-US" b="1" dirty="0" smtClean="0"/>
              <a:t>That is why you are there!</a:t>
            </a:r>
          </a:p>
          <a:p>
            <a:pPr defTabSz="907633">
              <a:defRPr/>
            </a:pPr>
            <a:endParaRPr lang="en-US" dirty="0" smtClean="0"/>
          </a:p>
          <a:p>
            <a:pPr defTabSz="907633">
              <a:defRPr/>
            </a:pPr>
            <a:r>
              <a:rPr lang="en-US" b="1" dirty="0" smtClean="0"/>
              <a:t>To start conversations </a:t>
            </a:r>
            <a:r>
              <a:rPr lang="en-US" dirty="0" smtClean="0"/>
              <a:t>ask the person something about themselves or their job. </a:t>
            </a:r>
            <a:r>
              <a:rPr lang="en-US" u="sng" dirty="0" smtClean="0"/>
              <a:t>You will find </a:t>
            </a:r>
            <a:r>
              <a:rPr lang="en-US" i="1" u="sng" dirty="0" smtClean="0"/>
              <a:t>most people enjoy talking about themselves </a:t>
            </a:r>
            <a:r>
              <a:rPr lang="en-US" u="sng" dirty="0" smtClean="0"/>
              <a:t>and this is a good way to begin conversation. </a:t>
            </a:r>
          </a:p>
          <a:p>
            <a:pPr defTabSz="907633">
              <a:defRPr/>
            </a:pPr>
            <a:endParaRPr lang="en-US" dirty="0" smtClean="0"/>
          </a:p>
          <a:p>
            <a:pPr defTabSz="907633">
              <a:defRPr/>
            </a:pPr>
            <a:r>
              <a:rPr lang="en-US" b="1" dirty="0" smtClean="0"/>
              <a:t>Do not interrupt </a:t>
            </a:r>
            <a:r>
              <a:rPr lang="en-US" dirty="0" smtClean="0"/>
              <a:t>people </a:t>
            </a:r>
            <a:r>
              <a:rPr lang="en-US" u="sng" dirty="0" smtClean="0"/>
              <a:t>but </a:t>
            </a:r>
            <a:r>
              <a:rPr lang="en-US" i="1" u="sng" dirty="0" smtClean="0"/>
              <a:t>wait until they include you or there is a break </a:t>
            </a:r>
            <a:r>
              <a:rPr lang="en-US" u="sng" dirty="0" smtClean="0"/>
              <a:t>in the conversation and you can introduce yourself. </a:t>
            </a:r>
          </a:p>
          <a:p>
            <a:pPr defTabSz="907633">
              <a:defRPr/>
            </a:pPr>
            <a:endParaRPr lang="en-US" dirty="0" smtClean="0"/>
          </a:p>
          <a:p>
            <a:pPr defTabSz="907633">
              <a:defRPr/>
            </a:pPr>
            <a:r>
              <a:rPr lang="en-US" b="1" dirty="0" smtClean="0"/>
              <a:t>Do</a:t>
            </a:r>
            <a:r>
              <a:rPr lang="en-US" b="1" baseline="0" dirty="0" smtClean="0"/>
              <a:t> not bring up controversial topics</a:t>
            </a:r>
            <a:r>
              <a:rPr lang="en-US" b="0" baseline="0" dirty="0" smtClean="0"/>
              <a:t>. Avoid asking people about religious beliefs, financial info, illnesses, details about a divorce/affair, weight/height/age, harmful gossip</a:t>
            </a:r>
          </a:p>
          <a:p>
            <a:pPr defTabSz="907633">
              <a:defRPr/>
            </a:pPr>
            <a:r>
              <a:rPr lang="en-US" b="0" baseline="0" dirty="0" smtClean="0"/>
              <a:t>    - </a:t>
            </a:r>
            <a:r>
              <a:rPr lang="en-US" b="0" u="sng" baseline="0" dirty="0" smtClean="0"/>
              <a:t>Don’t tell racial, ethnic, or sexually-oriented </a:t>
            </a:r>
            <a:r>
              <a:rPr lang="en-US" b="1" u="sng" baseline="0" dirty="0" smtClean="0"/>
              <a:t>jokes</a:t>
            </a:r>
            <a:r>
              <a:rPr lang="en-US" b="0" u="sng" baseline="0" dirty="0" smtClean="0"/>
              <a:t>!!!</a:t>
            </a:r>
            <a:endParaRPr lang="en-US" b="1" u="sng" dirty="0" smtClean="0"/>
          </a:p>
          <a:p>
            <a:pPr defTabSz="907633">
              <a:defRPr/>
            </a:pPr>
            <a:endParaRPr lang="en-US" dirty="0" smtClean="0"/>
          </a:p>
          <a:p>
            <a:pPr defTabSz="907633">
              <a:defRPr/>
            </a:pPr>
            <a:r>
              <a:rPr lang="en-US" b="1" u="sng" dirty="0" smtClean="0"/>
              <a:t>Do not be looking around the room for your next contact </a:t>
            </a:r>
            <a:r>
              <a:rPr lang="en-US" u="sng" dirty="0" smtClean="0"/>
              <a:t>as you carry on a conversation with someone.</a:t>
            </a:r>
            <a:r>
              <a:rPr lang="en-US" dirty="0" smtClean="0"/>
              <a:t> </a:t>
            </a:r>
            <a:r>
              <a:rPr lang="en-US" b="1" dirty="0" smtClean="0"/>
              <a:t>Focus eye contact </a:t>
            </a:r>
            <a:r>
              <a:rPr lang="en-US" dirty="0" smtClean="0"/>
              <a:t>on that individual and after a time politely excuse you to move on to someone else.</a:t>
            </a:r>
          </a:p>
          <a:p>
            <a:endParaRPr lang="en-US" dirty="0" smtClean="0"/>
          </a:p>
          <a:p>
            <a:endParaRPr lang="en-US" dirty="0" smtClean="0"/>
          </a:p>
          <a:p>
            <a:r>
              <a:rPr lang="en-US" dirty="0" smtClean="0"/>
              <a:t>DURING DINNER</a:t>
            </a:r>
          </a:p>
          <a:p>
            <a:r>
              <a:rPr lang="en-US" baseline="0" dirty="0" smtClean="0"/>
              <a:t>   - Make sure people near you are not excluded</a:t>
            </a:r>
          </a:p>
          <a:p>
            <a:r>
              <a:rPr lang="en-US" baseline="0" dirty="0" smtClean="0"/>
              <a:t>   - If you do not know those around you very well, talk about the food/wine, décor, music, </a:t>
            </a:r>
            <a:r>
              <a:rPr lang="en-US" u="sng" baseline="0" dirty="0" smtClean="0"/>
              <a:t>or how they know the host</a:t>
            </a:r>
          </a:p>
          <a:p>
            <a:r>
              <a:rPr lang="en-US" baseline="0" dirty="0" smtClean="0"/>
              <a:t>- </a:t>
            </a:r>
            <a:r>
              <a:rPr lang="en-US" u="sng" baseline="0" dirty="0" smtClean="0"/>
              <a:t>Talk to people to your right and left of you</a:t>
            </a:r>
          </a:p>
          <a:p>
            <a:r>
              <a:rPr lang="en-US" baseline="0" dirty="0" smtClean="0"/>
              <a:t>   - Junior member: </a:t>
            </a:r>
            <a:r>
              <a:rPr lang="en-US" u="sng" dirty="0"/>
              <a:t>make comments and ask questions during business discussions</a:t>
            </a:r>
          </a:p>
          <a:p>
            <a:r>
              <a:rPr lang="en-US" dirty="0"/>
              <a:t>** </a:t>
            </a:r>
            <a:r>
              <a:rPr lang="en-US" u="sng" dirty="0"/>
              <a:t>You also want to make sure you are not only talking about business, unless it is the reason for a lunch/dinner</a:t>
            </a:r>
            <a:endParaRPr lang="en-US" u="sng" dirty="0" smtClean="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11</a:t>
            </a:fld>
            <a:endParaRPr lang="en-US" dirty="0"/>
          </a:p>
        </p:txBody>
      </p:sp>
    </p:spTree>
    <p:extLst>
      <p:ext uri="{BB962C8B-B14F-4D97-AF65-F5344CB8AC3E}">
        <p14:creationId xmlns:p14="http://schemas.microsoft.com/office/powerpoint/2010/main" val="273656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If you choose </a:t>
            </a:r>
            <a:r>
              <a:rPr lang="en-US" b="1" dirty="0"/>
              <a:t>not</a:t>
            </a:r>
            <a:r>
              <a:rPr lang="en-US" dirty="0"/>
              <a:t> to drink, never put your hand over your glass or turn it upside down. You may want to let the wait person pour your wine and then not drink it or just take one or two sips</a:t>
            </a:r>
          </a:p>
          <a:p>
            <a:endParaRPr lang="en-US" dirty="0" smtClean="0"/>
          </a:p>
          <a:p>
            <a:r>
              <a:rPr lang="en-US" b="1" u="sng" dirty="0" smtClean="0"/>
              <a:t>COFFEE</a:t>
            </a:r>
          </a:p>
          <a:p>
            <a:r>
              <a:rPr lang="en-US" dirty="0"/>
              <a:t>Coffee mugs and saucers are typically not part of the place setting. Coffee may be offered with dessert after the meal.</a:t>
            </a:r>
          </a:p>
          <a:p>
            <a:r>
              <a:rPr lang="en-US" dirty="0"/>
              <a:t>Don't leave your spoon in the coffee cup or teacup or mug; place it on the saucer or a plate.</a:t>
            </a:r>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12</a:t>
            </a:fld>
            <a:endParaRPr lang="en-US" dirty="0"/>
          </a:p>
        </p:txBody>
      </p:sp>
    </p:spTree>
    <p:extLst>
      <p:ext uri="{BB962C8B-B14F-4D97-AF65-F5344CB8AC3E}">
        <p14:creationId xmlns:p14="http://schemas.microsoft.com/office/powerpoint/2010/main" val="1520328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80000"/>
              </a:lnSpc>
              <a:buNone/>
            </a:pPr>
            <a:r>
              <a:rPr lang="en-US" sz="2000" dirty="0"/>
              <a:t>THIS SHOULD BE WHAT YOU ARE LOOKING AT .</a:t>
            </a:r>
          </a:p>
          <a:p>
            <a:pPr lvl="1">
              <a:lnSpc>
                <a:spcPct val="80000"/>
              </a:lnSpc>
              <a:buNone/>
            </a:pPr>
            <a:endParaRPr lang="en-US" sz="2000" dirty="0"/>
          </a:p>
          <a:p>
            <a:pPr lvl="1">
              <a:lnSpc>
                <a:spcPct val="80000"/>
              </a:lnSpc>
              <a:buNone/>
            </a:pPr>
            <a:r>
              <a:rPr lang="en-US" sz="2000" dirty="0"/>
              <a:t>If you remember the rule to work from the outside in, you'll be fine. </a:t>
            </a:r>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13</a:t>
            </a:fld>
            <a:endParaRPr lang="en-US" dirty="0"/>
          </a:p>
        </p:txBody>
      </p:sp>
    </p:spTree>
    <p:extLst>
      <p:ext uri="{BB962C8B-B14F-4D97-AF65-F5344CB8AC3E}">
        <p14:creationId xmlns:p14="http://schemas.microsoft.com/office/powerpoint/2010/main" val="1887544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few oyster crackers at a time to your soup. Keep saltines on your bread plate and eat them with your fingers, breaking one piece at a time. You may scatter shared croutons from the serving dish to your bowl of soup. </a:t>
            </a:r>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14</a:t>
            </a:fld>
            <a:endParaRPr lang="en-US" dirty="0"/>
          </a:p>
        </p:txBody>
      </p:sp>
    </p:spTree>
    <p:extLst>
      <p:ext uri="{BB962C8B-B14F-4D97-AF65-F5344CB8AC3E}">
        <p14:creationId xmlns:p14="http://schemas.microsoft.com/office/powerpoint/2010/main" val="407002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80000"/>
              </a:lnSpc>
              <a:buNone/>
            </a:pPr>
            <a:r>
              <a:rPr lang="en-US" sz="2000" dirty="0"/>
              <a:t>THIS SHOULD BE WHAT YOU ARE LOOKING AT .</a:t>
            </a:r>
          </a:p>
          <a:p>
            <a:pPr lvl="1">
              <a:lnSpc>
                <a:spcPct val="80000"/>
              </a:lnSpc>
              <a:buNone/>
            </a:pPr>
            <a:endParaRPr lang="en-US" sz="2000" dirty="0"/>
          </a:p>
          <a:p>
            <a:pPr lvl="1">
              <a:lnSpc>
                <a:spcPct val="80000"/>
              </a:lnSpc>
              <a:buNone/>
            </a:pPr>
            <a:r>
              <a:rPr lang="en-US" sz="2000" dirty="0"/>
              <a:t>If you remember the rule to work from the outside in, you'll be fine. </a:t>
            </a:r>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15</a:t>
            </a:fld>
            <a:endParaRPr lang="en-US" dirty="0"/>
          </a:p>
        </p:txBody>
      </p:sp>
    </p:spTree>
    <p:extLst>
      <p:ext uri="{BB962C8B-B14F-4D97-AF65-F5344CB8AC3E}">
        <p14:creationId xmlns:p14="http://schemas.microsoft.com/office/powerpoint/2010/main" val="1887544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https://www.youtube.com/watch?v=YIj5Rt-7b9I </a:t>
            </a:r>
          </a:p>
          <a:p>
            <a:r>
              <a:rPr lang="en-US" dirty="0" smtClean="0"/>
              <a:t>VIDEO</a:t>
            </a:r>
            <a:r>
              <a:rPr lang="en-US" baseline="0" dirty="0" smtClean="0"/>
              <a:t> 1:42-2:07</a:t>
            </a:r>
          </a:p>
          <a:p>
            <a:endParaRPr lang="en-US" baseline="0" dirty="0" smtClean="0"/>
          </a:p>
          <a:p>
            <a:pPr defTabSz="907633">
              <a:defRPr/>
            </a:pPr>
            <a:r>
              <a:rPr lang="en-US" dirty="0"/>
              <a:t>Change your fork from your left to your right hand to eat, fork tines facing up. </a:t>
            </a:r>
          </a:p>
          <a:p>
            <a:pPr defTabSz="907633">
              <a:defRPr/>
            </a:pPr>
            <a:endParaRPr lang="en-US" dirty="0"/>
          </a:p>
          <a:p>
            <a:pPr defTabSz="907633">
              <a:defRPr/>
            </a:pPr>
            <a:r>
              <a:rPr lang="en-US" dirty="0"/>
              <a:t>Be aware that there is a different style of using knives and forks (and different resting and finished positions) for other cultures (ex: English style).</a:t>
            </a:r>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16</a:t>
            </a:fld>
            <a:endParaRPr lang="en-US" dirty="0"/>
          </a:p>
        </p:txBody>
      </p:sp>
    </p:spTree>
    <p:extLst>
      <p:ext uri="{BB962C8B-B14F-4D97-AF65-F5344CB8AC3E}">
        <p14:creationId xmlns:p14="http://schemas.microsoft.com/office/powerpoint/2010/main" val="2022591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smtClean="0"/>
              <a:t>Salt and pepper always travel together. Even if the person only asks for one of them. </a:t>
            </a:r>
            <a:r>
              <a:rPr lang="en-US" baseline="0" dirty="0" smtClean="0"/>
              <a:t>A popular phrase you may hear in dining etiquette is that salt and pepper are “married.”</a:t>
            </a:r>
          </a:p>
          <a:p>
            <a:pPr defTabSz="907633">
              <a:defRPr/>
            </a:pPr>
            <a:endParaRPr lang="en-US" baseline="0" dirty="0" smtClean="0"/>
          </a:p>
          <a:p>
            <a:r>
              <a:rPr lang="en-US" dirty="0" smtClean="0"/>
              <a:t>Pass food to the right.</a:t>
            </a:r>
          </a:p>
          <a:p>
            <a:r>
              <a:rPr lang="en-US" dirty="0" smtClean="0"/>
              <a:t>Transfer dip to your plate.</a:t>
            </a:r>
          </a:p>
          <a:p>
            <a:r>
              <a:rPr lang="en-US" dirty="0" smtClean="0"/>
              <a:t>Plates are served on the left.</a:t>
            </a:r>
          </a:p>
          <a:p>
            <a:r>
              <a:rPr lang="en-US" dirty="0" smtClean="0"/>
              <a:t>Dishes are removed from the right.</a:t>
            </a:r>
          </a:p>
          <a:p>
            <a:endParaRPr lang="en-US" dirty="0" smtClean="0"/>
          </a:p>
          <a:p>
            <a:r>
              <a:rPr lang="en-US" dirty="0" smtClean="0"/>
              <a:t>With seconds, there</a:t>
            </a:r>
            <a:r>
              <a:rPr lang="en-US" baseline="0" dirty="0" smtClean="0"/>
              <a:t> is NO specific passing order. </a:t>
            </a:r>
            <a:endParaRPr lang="en-US" dirty="0" smtClean="0"/>
          </a:p>
          <a:p>
            <a:pPr defTabSz="907633">
              <a:defRPr/>
            </a:pPr>
            <a:endParaRPr lang="en-US" dirty="0" smtClean="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17</a:t>
            </a:fld>
            <a:endParaRPr lang="en-US" dirty="0"/>
          </a:p>
        </p:txBody>
      </p:sp>
    </p:spTree>
    <p:extLst>
      <p:ext uri="{BB962C8B-B14F-4D97-AF65-F5344CB8AC3E}">
        <p14:creationId xmlns:p14="http://schemas.microsoft.com/office/powerpoint/2010/main" val="2613281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 </a:t>
            </a:r>
            <a:r>
              <a:rPr lang="en-US" b="1" dirty="0"/>
              <a:t>NEVER</a:t>
            </a:r>
            <a:r>
              <a:rPr lang="en-US" dirty="0"/>
              <a:t> complain about the food or service</a:t>
            </a:r>
            <a:endParaRPr lang="en-US" b="1" dirty="0"/>
          </a:p>
          <a:p>
            <a:pPr defTabSz="907633">
              <a:defRPr/>
            </a:pPr>
            <a:endParaRPr lang="en-US" dirty="0"/>
          </a:p>
          <a:p>
            <a:pPr defTabSz="907633">
              <a:defRPr/>
            </a:pPr>
            <a:r>
              <a:rPr lang="en-US" dirty="0"/>
              <a:t>For </a:t>
            </a:r>
            <a:r>
              <a:rPr lang="en-US" b="1" dirty="0"/>
              <a:t>hard to scoop items </a:t>
            </a:r>
            <a:r>
              <a:rPr lang="en-US" dirty="0"/>
              <a:t>like peas, use your knife or a piece of bread to push the items onto your fork. Do not use your fingers.</a:t>
            </a:r>
          </a:p>
          <a:p>
            <a:endParaRPr lang="en-US" dirty="0" smtClean="0"/>
          </a:p>
          <a:p>
            <a:pPr defTabSz="907633">
              <a:defRPr/>
            </a:pPr>
            <a:r>
              <a:rPr lang="en-US" b="1" dirty="0"/>
              <a:t>If an accident at the table occurs, </a:t>
            </a:r>
            <a:r>
              <a:rPr lang="en-US" b="1" dirty="0">
                <a:hlinkClick r:id="rId3" tooltip="Recovering from Mistakes"/>
              </a:rPr>
              <a:t>handle it and forget about it</a:t>
            </a:r>
            <a:r>
              <a:rPr lang="en-US" b="1" dirty="0"/>
              <a:t>. </a:t>
            </a:r>
            <a:r>
              <a:rPr lang="en-US" dirty="0"/>
              <a:t>It’s not necessary to drone on and on about the spilled tea in your lap. Try to divert the attention to something positive.</a:t>
            </a:r>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18</a:t>
            </a:fld>
            <a:endParaRPr lang="en-US" dirty="0"/>
          </a:p>
        </p:txBody>
      </p:sp>
    </p:spTree>
    <p:extLst>
      <p:ext uri="{BB962C8B-B14F-4D97-AF65-F5344CB8AC3E}">
        <p14:creationId xmlns:p14="http://schemas.microsoft.com/office/powerpoint/2010/main" val="2759737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Be aware of your </a:t>
            </a:r>
            <a:r>
              <a:rPr lang="en-US" b="1" i="1" dirty="0"/>
              <a:t>silverware’s resting and finished position</a:t>
            </a:r>
            <a:r>
              <a:rPr lang="en-US" i="1" dirty="0"/>
              <a:t>.</a:t>
            </a:r>
          </a:p>
          <a:p>
            <a:endParaRPr lang="en-US" dirty="0"/>
          </a:p>
          <a:p>
            <a:r>
              <a:rPr lang="en-US" dirty="0"/>
              <a:t>It’s okay to leave some food on your plate or finish it all! However, if everyone has had their plate cleared, it is appropriate to have the server take yours as well. </a:t>
            </a:r>
          </a:p>
          <a:p>
            <a:endParaRPr lang="en-US" dirty="0"/>
          </a:p>
          <a:p>
            <a:r>
              <a:rPr lang="en-US" dirty="0"/>
              <a:t>In Europe and some Asian countries, it is customary to leave a couple bites of each part of the meal, as it indicates they did not give you enough food. </a:t>
            </a:r>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19</a:t>
            </a:fld>
            <a:endParaRPr lang="en-US" dirty="0"/>
          </a:p>
        </p:txBody>
      </p:sp>
    </p:spTree>
    <p:extLst>
      <p:ext uri="{BB962C8B-B14F-4D97-AF65-F5344CB8AC3E}">
        <p14:creationId xmlns:p14="http://schemas.microsoft.com/office/powerpoint/2010/main" val="4018899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you are not there just to eat!!</a:t>
            </a:r>
            <a:endParaRPr lang="en-US" dirty="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2</a:t>
            </a:fld>
            <a:endParaRPr lang="en-US" dirty="0"/>
          </a:p>
        </p:txBody>
      </p:sp>
    </p:spTree>
    <p:extLst>
      <p:ext uri="{BB962C8B-B14F-4D97-AF65-F5344CB8AC3E}">
        <p14:creationId xmlns:p14="http://schemas.microsoft.com/office/powerpoint/2010/main" val="339036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80000"/>
              </a:lnSpc>
              <a:buNone/>
            </a:pPr>
            <a:r>
              <a:rPr lang="en-US" sz="2000" dirty="0"/>
              <a:t>THIS SHOULD BE WHAT YOU ARE LOOKING AT .</a:t>
            </a:r>
          </a:p>
          <a:p>
            <a:pPr lvl="1">
              <a:lnSpc>
                <a:spcPct val="80000"/>
              </a:lnSpc>
              <a:buNone/>
            </a:pPr>
            <a:endParaRPr lang="en-US" sz="2000" dirty="0"/>
          </a:p>
          <a:p>
            <a:pPr lvl="1">
              <a:lnSpc>
                <a:spcPct val="80000"/>
              </a:lnSpc>
              <a:buNone/>
            </a:pPr>
            <a:r>
              <a:rPr lang="en-US" sz="2000" dirty="0"/>
              <a:t>If you remember the rule to work from the outside in, you'll be fine. </a:t>
            </a:r>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20</a:t>
            </a:fld>
            <a:endParaRPr lang="en-US" dirty="0"/>
          </a:p>
        </p:txBody>
      </p:sp>
    </p:spTree>
    <p:extLst>
      <p:ext uri="{BB962C8B-B14F-4D97-AF65-F5344CB8AC3E}">
        <p14:creationId xmlns:p14="http://schemas.microsoft.com/office/powerpoint/2010/main" val="1887544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21</a:t>
            </a:fld>
            <a:endParaRPr lang="en-US" dirty="0"/>
          </a:p>
        </p:txBody>
      </p:sp>
    </p:spTree>
    <p:extLst>
      <p:ext uri="{BB962C8B-B14F-4D97-AF65-F5344CB8AC3E}">
        <p14:creationId xmlns:p14="http://schemas.microsoft.com/office/powerpoint/2010/main" val="1960551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the host and maintain</a:t>
            </a:r>
            <a:r>
              <a:rPr lang="en-US" baseline="0" dirty="0" smtClean="0"/>
              <a:t> good eye contact.</a:t>
            </a:r>
          </a:p>
          <a:p>
            <a:endParaRPr lang="en-US" baseline="0" dirty="0" smtClean="0"/>
          </a:p>
          <a:p>
            <a:r>
              <a:rPr lang="en-US" baseline="0" dirty="0" smtClean="0"/>
              <a:t>You should leave with everyone else, or as appropriate at a large event. Never too early or right </a:t>
            </a:r>
            <a:r>
              <a:rPr lang="en-US" baseline="0" smtClean="0"/>
              <a:t>after finishing your meal. </a:t>
            </a:r>
            <a:endParaRPr lang="en-US" dirty="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22</a:t>
            </a:fld>
            <a:endParaRPr lang="en-US" dirty="0"/>
          </a:p>
        </p:txBody>
      </p:sp>
    </p:spTree>
    <p:extLst>
      <p:ext uri="{BB962C8B-B14F-4D97-AF65-F5344CB8AC3E}">
        <p14:creationId xmlns:p14="http://schemas.microsoft.com/office/powerpoint/2010/main" val="2346260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Ladies:</a:t>
            </a:r>
            <a:r>
              <a:rPr lang="en-US" baseline="0" dirty="0" smtClean="0"/>
              <a:t> be careful of wearing too much lipstick – you don’t want it to smudge your drinking glass. </a:t>
            </a:r>
            <a:endParaRPr lang="en-US" dirty="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23</a:t>
            </a:fld>
            <a:endParaRPr lang="en-US" dirty="0"/>
          </a:p>
        </p:txBody>
      </p:sp>
    </p:spTree>
    <p:extLst>
      <p:ext uri="{BB962C8B-B14F-4D97-AF65-F5344CB8AC3E}">
        <p14:creationId xmlns:p14="http://schemas.microsoft.com/office/powerpoint/2010/main" val="1202226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Practice when you’re not embarrassed to make mistakes and are able to work them</a:t>
            </a:r>
            <a:r>
              <a:rPr lang="en-US" baseline="0" dirty="0" smtClean="0"/>
              <a:t> out with someone your are comfortable with!</a:t>
            </a:r>
            <a:endParaRPr lang="en-US" dirty="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25</a:t>
            </a:fld>
            <a:endParaRPr lang="en-US" dirty="0"/>
          </a:p>
        </p:txBody>
      </p:sp>
    </p:spTree>
    <p:extLst>
      <p:ext uri="{BB962C8B-B14F-4D97-AF65-F5344CB8AC3E}">
        <p14:creationId xmlns:p14="http://schemas.microsoft.com/office/powerpoint/2010/main" val="1840234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26</a:t>
            </a:fld>
            <a:endParaRPr lang="en-US" dirty="0"/>
          </a:p>
        </p:txBody>
      </p:sp>
    </p:spTree>
    <p:extLst>
      <p:ext uri="{BB962C8B-B14F-4D97-AF65-F5344CB8AC3E}">
        <p14:creationId xmlns:p14="http://schemas.microsoft.com/office/powerpoint/2010/main" val="1579034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27</a:t>
            </a:fld>
            <a:endParaRPr lang="en-US" dirty="0"/>
          </a:p>
        </p:txBody>
      </p:sp>
    </p:spTree>
    <p:extLst>
      <p:ext uri="{BB962C8B-B14F-4D97-AF65-F5344CB8AC3E}">
        <p14:creationId xmlns:p14="http://schemas.microsoft.com/office/powerpoint/2010/main" val="103095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Meals can be used to observe your behavior in social settings to see how you conduct yourself, particularly if the job for which you are interviewing requires a certain standard of conduct with clients. </a:t>
            </a:r>
          </a:p>
          <a:p>
            <a:endParaRPr lang="en-US" dirty="0"/>
          </a:p>
          <a:p>
            <a:r>
              <a:rPr lang="en-US" dirty="0"/>
              <a:t>You may be asked to lunch or dinner at a restaurant as a 2</a:t>
            </a:r>
            <a:r>
              <a:rPr lang="en-US" baseline="30000" dirty="0"/>
              <a:t>nd</a:t>
            </a:r>
            <a:r>
              <a:rPr lang="en-US" dirty="0"/>
              <a:t> or 3</a:t>
            </a:r>
            <a:r>
              <a:rPr lang="en-US" baseline="30000" dirty="0"/>
              <a:t>rd</a:t>
            </a:r>
            <a:r>
              <a:rPr lang="en-US" dirty="0"/>
              <a:t> interview. This may be out of convenience or so the interviewer can see you in a different setting.</a:t>
            </a:r>
          </a:p>
          <a:p>
            <a:endParaRPr lang="en-US" dirty="0"/>
          </a:p>
          <a:p>
            <a:r>
              <a:rPr lang="en-US" dirty="0"/>
              <a:t>These simple tips are great to know how to act when out to lunch/dinner/drinks with coworkers, leaders or clients. In a professional job setting, you are always being observed and slurping your soup is not the way to impress your boss!</a:t>
            </a:r>
          </a:p>
          <a:p>
            <a:endParaRPr lang="en-US" dirty="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3</a:t>
            </a:fld>
            <a:endParaRPr lang="en-US" dirty="0"/>
          </a:p>
        </p:txBody>
      </p:sp>
    </p:spTree>
    <p:extLst>
      <p:ext uri="{BB962C8B-B14F-4D97-AF65-F5344CB8AC3E}">
        <p14:creationId xmlns:p14="http://schemas.microsoft.com/office/powerpoint/2010/main" val="120078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greet or </a:t>
            </a:r>
            <a:r>
              <a:rPr lang="en-US" b="1" dirty="0"/>
              <a:t>introduce yourself to the host/hostess</a:t>
            </a:r>
            <a:r>
              <a:rPr lang="en-US" dirty="0"/>
              <a:t>. Spend a few minutes conversing with them on topics that relate to the event or to their business. </a:t>
            </a:r>
            <a:r>
              <a:rPr lang="en-US" b="1" i="1" dirty="0"/>
              <a:t>To move on </a:t>
            </a:r>
            <a:r>
              <a:rPr lang="en-US" dirty="0"/>
              <a:t>you can politely say I know you need to talk with your other guests. Make an effort to </a:t>
            </a:r>
            <a:r>
              <a:rPr lang="en-US" b="1" i="1" dirty="0"/>
              <a:t>remember their name</a:t>
            </a:r>
            <a:r>
              <a:rPr lang="en-US" dirty="0"/>
              <a:t>.</a:t>
            </a:r>
          </a:p>
          <a:p>
            <a:endParaRPr lang="en-US" dirty="0"/>
          </a:p>
          <a:p>
            <a:r>
              <a:rPr lang="en-US" dirty="0"/>
              <a:t>Wait until everyone is seated before eating. </a:t>
            </a:r>
          </a:p>
          <a:p>
            <a:r>
              <a:rPr lang="en-US" dirty="0"/>
              <a:t>If it is a cocktail hour, see if people are seated or standing. Never have food and a drink in your hand (one or the other, or use a table</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4</a:t>
            </a:fld>
            <a:endParaRPr lang="en-US" dirty="0"/>
          </a:p>
        </p:txBody>
      </p:sp>
    </p:spTree>
    <p:extLst>
      <p:ext uri="{BB962C8B-B14F-4D97-AF65-F5344CB8AC3E}">
        <p14:creationId xmlns:p14="http://schemas.microsoft.com/office/powerpoint/2010/main" val="1502831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clean the cutlery or wipe your face with the napkin. </a:t>
            </a:r>
          </a:p>
          <a:p>
            <a:endParaRPr lang="en-US" dirty="0"/>
          </a:p>
          <a:p>
            <a:r>
              <a:rPr lang="en-US" dirty="0"/>
              <a:t>When excusing yourself - </a:t>
            </a:r>
            <a:r>
              <a:rPr lang="en-US" b="1" dirty="0"/>
              <a:t>Do not refold </a:t>
            </a:r>
            <a:r>
              <a:rPr lang="en-US" dirty="0"/>
              <a:t>your napkin </a:t>
            </a:r>
            <a:r>
              <a:rPr lang="en-US" b="1" dirty="0"/>
              <a:t>or wad it up </a:t>
            </a:r>
            <a:r>
              <a:rPr lang="en-US" dirty="0"/>
              <a:t>on the table. </a:t>
            </a:r>
            <a:endParaRPr lang="en-US" b="1" dirty="0" smtClean="0"/>
          </a:p>
          <a:p>
            <a:endParaRPr lang="en-US" dirty="0" smtClean="0"/>
          </a:p>
          <a:p>
            <a:r>
              <a:rPr lang="en-US" dirty="0" smtClean="0"/>
              <a:t>Napkin goes in the lap once everyone at your table is seated</a:t>
            </a:r>
            <a:endParaRPr lang="en-US" dirty="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5</a:t>
            </a:fld>
            <a:endParaRPr lang="en-US" dirty="0"/>
          </a:p>
        </p:txBody>
      </p:sp>
    </p:spTree>
    <p:extLst>
      <p:ext uri="{BB962C8B-B14F-4D97-AF65-F5344CB8AC3E}">
        <p14:creationId xmlns:p14="http://schemas.microsoft.com/office/powerpoint/2010/main" val="2892968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This will help you </a:t>
            </a:r>
            <a:r>
              <a:rPr lang="en-US" b="1" dirty="0"/>
              <a:t>pace yourself</a:t>
            </a:r>
            <a:r>
              <a:rPr lang="en-US" dirty="0"/>
              <a:t>. This can be difficult for people that are used to eating on the run. </a:t>
            </a:r>
          </a:p>
          <a:p>
            <a:pPr defTabSz="907633">
              <a:defRPr/>
            </a:pPr>
            <a:endParaRPr lang="en-US" dirty="0"/>
          </a:p>
          <a:p>
            <a:pPr defTabSz="907633">
              <a:defRPr/>
            </a:pPr>
            <a:r>
              <a:rPr lang="en-US" dirty="0"/>
              <a:t>Cut your meat or meal one piece at a time; avoid dicing it into bite-sized pieces all at once. Cut your salad into bite-sized pieces.</a:t>
            </a:r>
          </a:p>
          <a:p>
            <a:pPr defTabSz="907633">
              <a:defRPr/>
            </a:pPr>
            <a:r>
              <a:rPr lang="en-US" dirty="0"/>
              <a:t>    - this will also help you pace yourself</a:t>
            </a:r>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6</a:t>
            </a:fld>
            <a:endParaRPr lang="en-US" dirty="0"/>
          </a:p>
        </p:txBody>
      </p:sp>
    </p:spTree>
    <p:extLst>
      <p:ext uri="{BB962C8B-B14F-4D97-AF65-F5344CB8AC3E}">
        <p14:creationId xmlns:p14="http://schemas.microsoft.com/office/powerpoint/2010/main" val="315868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7</a:t>
            </a:fld>
            <a:endParaRPr lang="en-US" dirty="0"/>
          </a:p>
        </p:txBody>
      </p:sp>
    </p:spTree>
    <p:extLst>
      <p:ext uri="{BB962C8B-B14F-4D97-AF65-F5344CB8AC3E}">
        <p14:creationId xmlns:p14="http://schemas.microsoft.com/office/powerpoint/2010/main" val="216567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80000"/>
              </a:lnSpc>
              <a:buNone/>
            </a:pPr>
            <a:r>
              <a:rPr lang="en-US" sz="2000" dirty="0"/>
              <a:t>THIS SHOULD BE WHAT YOU ARE LOOKING AT .</a:t>
            </a:r>
          </a:p>
          <a:p>
            <a:pPr lvl="1">
              <a:lnSpc>
                <a:spcPct val="80000"/>
              </a:lnSpc>
              <a:buNone/>
            </a:pPr>
            <a:endParaRPr lang="en-US" sz="2000" dirty="0"/>
          </a:p>
          <a:p>
            <a:pPr lvl="1">
              <a:lnSpc>
                <a:spcPct val="80000"/>
              </a:lnSpc>
              <a:buNone/>
            </a:pPr>
            <a:r>
              <a:rPr lang="en-US" sz="2000" dirty="0"/>
              <a:t>If you remember the rule to work from the outside in, you'll be fine. </a:t>
            </a:r>
            <a:endParaRPr lang="en-US" sz="2000" dirty="0" smtClean="0"/>
          </a:p>
          <a:p>
            <a:pPr lvl="1">
              <a:lnSpc>
                <a:spcPct val="80000"/>
              </a:lnSpc>
              <a:buNone/>
            </a:pPr>
            <a:endParaRPr lang="en-US" sz="2000" dirty="0" smtClean="0"/>
          </a:p>
          <a:p>
            <a:pPr lvl="1">
              <a:lnSpc>
                <a:spcPct val="80000"/>
              </a:lnSpc>
              <a:buNone/>
            </a:pPr>
            <a:r>
              <a:rPr lang="en-US" sz="2000" dirty="0" smtClean="0"/>
              <a:t>ORDER</a:t>
            </a:r>
            <a:r>
              <a:rPr lang="en-US" sz="2000" baseline="0" dirty="0" smtClean="0"/>
              <a:t> OF TODAY’S MEAL:</a:t>
            </a:r>
          </a:p>
          <a:p>
            <a:pPr lvl="1">
              <a:lnSpc>
                <a:spcPct val="80000"/>
              </a:lnSpc>
              <a:buNone/>
            </a:pPr>
            <a:r>
              <a:rPr lang="en-US" sz="2000" baseline="0" dirty="0" smtClean="0"/>
              <a:t>Salad &amp; roll; soup; entrée; dessert </a:t>
            </a:r>
            <a:endParaRPr lang="en-US" sz="2000" dirty="0" smtClean="0"/>
          </a:p>
          <a:p>
            <a:pPr lvl="1">
              <a:lnSpc>
                <a:spcPct val="80000"/>
              </a:lnSpc>
              <a:buNone/>
            </a:pPr>
            <a:r>
              <a:rPr lang="en-US" sz="2000" dirty="0" smtClean="0"/>
              <a:t>*Your salad</a:t>
            </a:r>
            <a:r>
              <a:rPr lang="en-US" sz="2000" baseline="0" dirty="0" smtClean="0"/>
              <a:t> and roll should already be set, and the subsequent plates and bowls will be brought out with their respective course.</a:t>
            </a:r>
            <a:endParaRPr lang="en-US" sz="2000" dirty="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8</a:t>
            </a:fld>
            <a:endParaRPr lang="en-US" dirty="0"/>
          </a:p>
        </p:txBody>
      </p:sp>
    </p:spTree>
    <p:extLst>
      <p:ext uri="{BB962C8B-B14F-4D97-AF65-F5344CB8AC3E}">
        <p14:creationId xmlns:p14="http://schemas.microsoft.com/office/powerpoint/2010/main" val="1887544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80000"/>
              </a:lnSpc>
              <a:buNone/>
            </a:pPr>
            <a:r>
              <a:rPr lang="en-US" sz="2000" dirty="0"/>
              <a:t>THIS SHOULD BE WHAT YOU ARE LOOKING AT .</a:t>
            </a:r>
          </a:p>
          <a:p>
            <a:pPr lvl="1">
              <a:lnSpc>
                <a:spcPct val="80000"/>
              </a:lnSpc>
              <a:buNone/>
            </a:pPr>
            <a:endParaRPr lang="en-US" sz="2000" dirty="0"/>
          </a:p>
          <a:p>
            <a:pPr lvl="1">
              <a:lnSpc>
                <a:spcPct val="80000"/>
              </a:lnSpc>
              <a:buNone/>
            </a:pPr>
            <a:r>
              <a:rPr lang="en-US" sz="2000" dirty="0"/>
              <a:t>If you remember the rule to work from the outside in, you'll be fine. </a:t>
            </a:r>
            <a:endParaRPr lang="en-US" sz="2000" dirty="0" smtClean="0"/>
          </a:p>
          <a:p>
            <a:pPr lvl="1">
              <a:lnSpc>
                <a:spcPct val="80000"/>
              </a:lnSpc>
              <a:buNone/>
            </a:pPr>
            <a:endParaRPr lang="en-US" sz="2000" dirty="0" smtClean="0"/>
          </a:p>
          <a:p>
            <a:pPr lvl="1">
              <a:lnSpc>
                <a:spcPct val="80000"/>
              </a:lnSpc>
              <a:buNone/>
            </a:pPr>
            <a:r>
              <a:rPr lang="en-US" sz="2000" dirty="0" smtClean="0"/>
              <a:t>ORDER</a:t>
            </a:r>
            <a:r>
              <a:rPr lang="en-US" sz="2000" baseline="0" dirty="0" smtClean="0"/>
              <a:t> OF TODAY’S MEAL:</a:t>
            </a:r>
          </a:p>
          <a:p>
            <a:pPr lvl="1">
              <a:lnSpc>
                <a:spcPct val="80000"/>
              </a:lnSpc>
              <a:buNone/>
            </a:pPr>
            <a:r>
              <a:rPr lang="en-US" sz="2000" baseline="0" dirty="0" smtClean="0"/>
              <a:t>Salad &amp; roll; soup; entrée; dessert </a:t>
            </a:r>
            <a:endParaRPr lang="en-US" sz="2000" dirty="0" smtClean="0"/>
          </a:p>
          <a:p>
            <a:pPr lvl="1">
              <a:lnSpc>
                <a:spcPct val="80000"/>
              </a:lnSpc>
              <a:buNone/>
            </a:pPr>
            <a:r>
              <a:rPr lang="en-US" sz="2000" dirty="0" smtClean="0"/>
              <a:t>*Your salad</a:t>
            </a:r>
            <a:r>
              <a:rPr lang="en-US" sz="2000" baseline="0" dirty="0" smtClean="0"/>
              <a:t> and roll should already be set, and the subsequent plates and bowls will be brought out with their respective course.</a:t>
            </a:r>
            <a:endParaRPr lang="en-US" sz="2000" dirty="0" smtClean="0"/>
          </a:p>
          <a:p>
            <a:pPr lvl="1">
              <a:lnSpc>
                <a:spcPct val="80000"/>
              </a:lnSpc>
              <a:buNone/>
            </a:pPr>
            <a:endParaRPr lang="en-US" sz="2000" dirty="0"/>
          </a:p>
        </p:txBody>
      </p:sp>
      <p:sp>
        <p:nvSpPr>
          <p:cNvPr id="4" name="Slide Number Placeholder 3"/>
          <p:cNvSpPr>
            <a:spLocks noGrp="1"/>
          </p:cNvSpPr>
          <p:nvPr>
            <p:ph type="sldNum" sz="quarter" idx="10"/>
          </p:nvPr>
        </p:nvSpPr>
        <p:spPr/>
        <p:txBody>
          <a:bodyPr/>
          <a:lstStyle/>
          <a:p>
            <a:pPr>
              <a:defRPr/>
            </a:pPr>
            <a:fld id="{52CF7FE6-361A-477C-AD89-6332EA3C6696}" type="slidenum">
              <a:rPr lang="en-US" smtClean="0"/>
              <a:pPr>
                <a:defRPr/>
              </a:pPr>
              <a:t>9</a:t>
            </a:fld>
            <a:endParaRPr lang="en-US" dirty="0"/>
          </a:p>
        </p:txBody>
      </p:sp>
    </p:spTree>
    <p:extLst>
      <p:ext uri="{BB962C8B-B14F-4D97-AF65-F5344CB8AC3E}">
        <p14:creationId xmlns:p14="http://schemas.microsoft.com/office/powerpoint/2010/main" val="188754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endParaRPr lang="en-US" dirty="0"/>
          </a:p>
        </p:txBody>
      </p:sp>
      <p:sp>
        <p:nvSpPr>
          <p:cNvPr id="17" name="Footer Placeholder 16"/>
          <p:cNvSpPr>
            <a:spLocks noGrp="1"/>
          </p:cNvSpPr>
          <p:nvPr>
            <p:ph type="ftr" sz="quarter" idx="11"/>
          </p:nvPr>
        </p:nvSpPr>
        <p:spPr/>
        <p:txBody>
          <a:bodyPr/>
          <a:lstStyle/>
          <a:p>
            <a:pPr>
              <a:defRPr/>
            </a:pPr>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a:defRPr/>
            </a:pPr>
            <a:fld id="{91F9A17C-5995-4A17-9329-0D20E4070B06}" type="slidenum">
              <a:rPr lang="en-US" smtClean="0"/>
              <a:pPr>
                <a:defRPr/>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7C1E0A3-54C0-49D6-969D-3141CB8CC612}"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pPr>
              <a:defRPr/>
            </a:pPr>
            <a:fld id="{0E6DD72A-A889-4754-BDAD-FFAD7012529B}" type="slidenum">
              <a:rPr lang="en-US" smtClean="0"/>
              <a:pPr>
                <a:defRPr/>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pPr>
              <a:defRPr/>
            </a:pPr>
            <a:fld id="{23B4C811-C872-4EC9-8865-0C45A34E0245}" type="slidenum">
              <a:rPr lang="en-US" smtClean="0"/>
              <a:pPr>
                <a:defRPr/>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pPr>
              <a:defRPr/>
            </a:pP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a:defRPr/>
            </a:pPr>
            <a:fld id="{D13D02A2-66ED-416E-B482-9404E4933B47}" type="slidenum">
              <a:rPr lang="en-US" smtClean="0"/>
              <a:pPr>
                <a:defRPr/>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832703CC-7EAF-4D2D-B5C8-3EECA2675157}" type="slidenum">
              <a:rPr lang="en-US" smtClean="0"/>
              <a:pPr>
                <a:defRPr/>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a:xfrm>
            <a:off x="304800" y="6409944"/>
            <a:ext cx="3581400" cy="365760"/>
          </a:xfrm>
        </p:spPr>
        <p:txBody>
          <a:bodyPr/>
          <a:lstStyle/>
          <a:p>
            <a:pPr>
              <a:defRPr/>
            </a:pPr>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defRPr/>
            </a:pPr>
            <a:fld id="{F2D58DA5-B8B8-465E-8D96-B47C15C1158F}" type="slidenum">
              <a:rPr lang="en-US" smtClean="0"/>
              <a:pPr>
                <a:defRPr/>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pPr>
              <a:defRPr/>
            </a:pPr>
            <a:fld id="{3B66E4E2-A1A4-47BE-ACCC-80D28A5E433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pPr>
              <a:defRPr/>
            </a:pPr>
            <a:fld id="{40EE2BF0-71CA-457C-8544-5A1AF4E5101A}"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pPr>
              <a:defRPr/>
            </a:pPr>
            <a:fld id="{0DEA0EA7-BE42-42EC-AA85-2431B3DB14AF}" type="slidenum">
              <a:rPr lang="en-US" smtClean="0"/>
              <a:pPr>
                <a:defRPr/>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a:xfrm>
            <a:off x="301752" y="6410848"/>
            <a:ext cx="3383280" cy="365760"/>
          </a:xfrm>
        </p:spPr>
        <p:txBody>
          <a:body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pPr>
              <a:defRPr/>
            </a:pPr>
            <a:fld id="{6D3AF555-F3AF-49CE-BD6F-A79751CDA522}" type="slidenum">
              <a:rPr lang="en-US" smtClean="0"/>
              <a:pPr>
                <a:defRPr/>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pPr>
              <a:defRPr/>
            </a:pPr>
            <a:endParaRPr lang="en-US" dirty="0"/>
          </a:p>
        </p:txBody>
      </p:sp>
      <p:sp>
        <p:nvSpPr>
          <p:cNvPr id="6" name="Footer Placeholder 5"/>
          <p:cNvSpPr>
            <a:spLocks noGrp="1"/>
          </p:cNvSpPr>
          <p:nvPr>
            <p:ph type="ftr" sz="quarter" idx="11"/>
          </p:nvPr>
        </p:nvSpPr>
        <p:spPr>
          <a:xfrm>
            <a:off x="301752" y="6410848"/>
            <a:ext cx="3584448" cy="365760"/>
          </a:xfrm>
        </p:spPr>
        <p:txBody>
          <a:bodyPr/>
          <a:lstStyle/>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defRPr/>
            </a:pPr>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defRPr/>
            </a:pPr>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defRPr/>
            </a:pPr>
            <a:fld id="{6AA6F9DF-417E-45A1-BFAF-3F2A822AD06C}" type="slidenum">
              <a:rPr lang="en-US" smtClean="0"/>
              <a:pPr>
                <a:defRPr/>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youtube.com/watch?v=5m2gMM1rt70" TargetMode="External"/><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hyperlink" Target="https://www.youtube.com/watch?v=YIj5Rt-7b9I"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qnydFmqHuV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hyperlink" Target="https://forms.office.com/Pages/ResponsePage.aspx?id=IFyHJnWyD0WMgACyQ421GztZCWXX7PRKk4oe8BUmKAJUQVdSWjJaSkNDUVMzQlBGNUhMSVdRVjVIOC4u"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hyperlink" Target="http://whatscookingamerica.net/Menu/DiningEtiquetteGuide.htm" TargetMode="External"/><Relationship Id="rId3" Type="http://schemas.openxmlformats.org/officeDocument/2006/relationships/slideLayout" Target="../slideLayouts/slideLayout2.xml"/><Relationship Id="rId7" Type="http://schemas.openxmlformats.org/officeDocument/2006/relationships/hyperlink" Target="https://smalltalkbigresults.wordpress.com/2011/12/20/dont-be-a-dinner-dope-cheat-sheet-for-dining-etiquette/"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www.businessinsider.com/rules-of-dining-etiquette-2012-4" TargetMode="External"/><Relationship Id="rId5" Type="http://schemas.openxmlformats.org/officeDocument/2006/relationships/hyperlink" Target="https://portal.utpa.edu/portal/page/portal/utpa_main/dsa_home/career_home/site_images_and_files/Dining%20Etiquette%202011_0.pdf" TargetMode="External"/><Relationship Id="rId4" Type="http://schemas.openxmlformats.org/officeDocument/2006/relationships/notesSlide" Target="../notesSlides/notesSlide25.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hyperlink" Target="mailto:careers@shawnee.edu"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annotation_id=annotation_679802&amp;feature=iv&amp;src_vid=APabrqapTJA&amp;v=fw6ODWH7mG4" TargetMode="External"/><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94790" y="2594211"/>
            <a:ext cx="6400800" cy="838200"/>
          </a:xfrm>
        </p:spPr>
        <p:txBody>
          <a:bodyPr>
            <a:normAutofit/>
          </a:bodyPr>
          <a:lstStyle/>
          <a:p>
            <a:endParaRPr lang="en-US" dirty="0"/>
          </a:p>
          <a:p>
            <a:r>
              <a:rPr lang="en-US" dirty="0" smtClean="0"/>
              <a:t>Student career development</a:t>
            </a:r>
            <a:endParaRPr lang="en-US" dirty="0"/>
          </a:p>
        </p:txBody>
      </p:sp>
      <p:sp>
        <p:nvSpPr>
          <p:cNvPr id="2" name="Title 1"/>
          <p:cNvSpPr>
            <a:spLocks noGrp="1"/>
          </p:cNvSpPr>
          <p:nvPr>
            <p:ph type="ctrTitle"/>
          </p:nvPr>
        </p:nvSpPr>
        <p:spPr>
          <a:xfrm>
            <a:off x="685800" y="457200"/>
            <a:ext cx="7772400" cy="1447800"/>
          </a:xfrm>
        </p:spPr>
        <p:txBody>
          <a:bodyPr/>
          <a:lstStyle/>
          <a:p>
            <a:r>
              <a:rPr lang="en-US" dirty="0" smtClean="0"/>
              <a:t>Dining Etiquette</a:t>
            </a:r>
            <a:endParaRPr lang="en-US" dirty="0"/>
          </a:p>
        </p:txBody>
      </p:sp>
      <p:pic>
        <p:nvPicPr>
          <p:cNvPr id="1026" name="Picture 2" descr="http://www.buzzle.com/img/articleImages/369885-42622-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297072"/>
            <a:ext cx="3551581" cy="2867737"/>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1640005"/>
            <a:ext cx="609600" cy="609600"/>
          </a:xfrm>
          <a:prstGeom prst="rect">
            <a:avLst/>
          </a:prstGeom>
        </p:spPr>
      </p:pic>
    </p:spTree>
    <p:extLst>
      <p:ext uri="{BB962C8B-B14F-4D97-AF65-F5344CB8AC3E}">
        <p14:creationId xmlns:p14="http://schemas.microsoft.com/office/powerpoint/2010/main" val="1475093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Posture</a:t>
            </a:r>
            <a:endParaRPr lang="en-US" dirty="0"/>
          </a:p>
        </p:txBody>
      </p:sp>
      <p:sp>
        <p:nvSpPr>
          <p:cNvPr id="3" name="Content Placeholder 2"/>
          <p:cNvSpPr>
            <a:spLocks noGrp="1"/>
          </p:cNvSpPr>
          <p:nvPr>
            <p:ph sz="quarter" idx="1"/>
          </p:nvPr>
        </p:nvSpPr>
        <p:spPr>
          <a:xfrm>
            <a:off x="301752" y="2057400"/>
            <a:ext cx="3508248" cy="4041648"/>
          </a:xfrm>
        </p:spPr>
        <p:txBody>
          <a:bodyPr/>
          <a:lstStyle/>
          <a:p>
            <a:r>
              <a:rPr lang="en-US" dirty="0" smtClean="0"/>
              <a:t>Sit up straight </a:t>
            </a:r>
            <a:r>
              <a:rPr lang="en-US" dirty="0"/>
              <a:t>and try not to lean on the table. </a:t>
            </a:r>
          </a:p>
          <a:p>
            <a:r>
              <a:rPr lang="en-US" dirty="0"/>
              <a:t>Keep your elbows off the table and close to the body when you are eating. </a:t>
            </a:r>
          </a:p>
          <a:p>
            <a:endParaRPr lang="en-US" dirty="0"/>
          </a:p>
        </p:txBody>
      </p:sp>
      <p:pic>
        <p:nvPicPr>
          <p:cNvPr id="2050" name="Picture 2" descr="https://encrypted-tbn0.gstatic.com/images?q=tbn:ANd9GcShtHyexHE-JmxKnLpu6Ctde951Sm-tcjm8W-kTTlUqhhg7N2pgu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9767" y="2057400"/>
            <a:ext cx="4736807" cy="32099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Image result for red 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2269793"/>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 y="377952"/>
            <a:ext cx="609600" cy="609600"/>
          </a:xfrm>
          <a:prstGeom prst="rect">
            <a:avLst/>
          </a:prstGeom>
        </p:spPr>
      </p:pic>
    </p:spTree>
    <p:extLst>
      <p:ext uri="{BB962C8B-B14F-4D97-AF65-F5344CB8AC3E}">
        <p14:creationId xmlns:p14="http://schemas.microsoft.com/office/powerpoint/2010/main" val="2881999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Socialization</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Connect with as many attendees as possible</a:t>
            </a:r>
          </a:p>
          <a:p>
            <a:pPr lvl="1"/>
            <a:r>
              <a:rPr lang="en-US" dirty="0" smtClean="0"/>
              <a:t>Ask them about themselves or their job</a:t>
            </a:r>
          </a:p>
          <a:p>
            <a:r>
              <a:rPr lang="en-US" dirty="0" smtClean="0"/>
              <a:t>Do not interrupt people</a:t>
            </a:r>
          </a:p>
          <a:p>
            <a:r>
              <a:rPr lang="en-US" dirty="0" smtClean="0"/>
              <a:t>Do not bring up or engage in controversial conversation</a:t>
            </a:r>
          </a:p>
          <a:p>
            <a:r>
              <a:rPr lang="en-US" dirty="0" smtClean="0"/>
              <a:t>Make sure you politely excuse yourself</a:t>
            </a:r>
          </a:p>
          <a:p>
            <a:endParaRPr lang="en-US" dirty="0"/>
          </a:p>
          <a:p>
            <a:pPr marL="0" indent="0">
              <a:buNone/>
            </a:pPr>
            <a:r>
              <a:rPr lang="en-US" b="1" dirty="0" smtClean="0"/>
              <a:t>During Dinner</a:t>
            </a:r>
          </a:p>
          <a:p>
            <a:r>
              <a:rPr lang="en-US" dirty="0" smtClean="0"/>
              <a:t>Include others in your conversation</a:t>
            </a:r>
          </a:p>
          <a:p>
            <a:r>
              <a:rPr lang="en-US" dirty="0" smtClean="0"/>
              <a:t>Talk about the food and wine, décor, music</a:t>
            </a:r>
          </a:p>
          <a:p>
            <a:r>
              <a:rPr lang="en-US" dirty="0" smtClean="0"/>
              <a:t>If you are a junior member, don’t dominate the discussion</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389675"/>
            <a:ext cx="609600" cy="609600"/>
          </a:xfrm>
          <a:prstGeom prst="rect">
            <a:avLst/>
          </a:prstGeom>
        </p:spPr>
      </p:pic>
    </p:spTree>
    <p:extLst>
      <p:ext uri="{BB962C8B-B14F-4D97-AF65-F5344CB8AC3E}">
        <p14:creationId xmlns:p14="http://schemas.microsoft.com/office/powerpoint/2010/main" val="2217377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1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Beverages</a:t>
            </a:r>
            <a:endParaRPr lang="en-US" dirty="0"/>
          </a:p>
        </p:txBody>
      </p:sp>
      <p:sp>
        <p:nvSpPr>
          <p:cNvPr id="3" name="Content Placeholder 2"/>
          <p:cNvSpPr>
            <a:spLocks noGrp="1"/>
          </p:cNvSpPr>
          <p:nvPr>
            <p:ph sz="quarter" idx="1"/>
          </p:nvPr>
        </p:nvSpPr>
        <p:spPr>
          <a:xfrm>
            <a:off x="3515394" y="1524000"/>
            <a:ext cx="5410200" cy="4953000"/>
          </a:xfrm>
        </p:spPr>
        <p:txBody>
          <a:bodyPr>
            <a:normAutofit fontScale="92500"/>
          </a:bodyPr>
          <a:lstStyle/>
          <a:p>
            <a:r>
              <a:rPr lang="en-US" sz="2800" dirty="0" smtClean="0"/>
              <a:t>Alcohol and Cocktail Hour</a:t>
            </a:r>
          </a:p>
          <a:p>
            <a:pPr lvl="1"/>
            <a:r>
              <a:rPr lang="en-US" sz="2300" dirty="0" smtClean="0"/>
              <a:t>Do not drink alcohol unless your host orders a drink first.</a:t>
            </a:r>
          </a:p>
          <a:p>
            <a:pPr lvl="1"/>
            <a:r>
              <a:rPr lang="en-US" sz="2300" dirty="0" smtClean="0"/>
              <a:t>Limited to 1 drink</a:t>
            </a:r>
          </a:p>
          <a:p>
            <a:pPr lvl="1"/>
            <a:r>
              <a:rPr lang="en-US" sz="2300" dirty="0" smtClean="0"/>
              <a:t>Never cover glass if do not want a drink</a:t>
            </a:r>
          </a:p>
          <a:p>
            <a:pPr lvl="1"/>
            <a:r>
              <a:rPr lang="en-US" sz="2300" dirty="0" smtClean="0"/>
              <a:t>Hold wine glass by stem in left hand</a:t>
            </a:r>
          </a:p>
          <a:p>
            <a:r>
              <a:rPr lang="en-US" sz="2800" dirty="0" smtClean="0"/>
              <a:t>Toasts</a:t>
            </a:r>
          </a:p>
          <a:p>
            <a:pPr lvl="1"/>
            <a:r>
              <a:rPr lang="en-US" sz="2300" dirty="0" smtClean="0"/>
              <a:t>Take sip when person giving the toast is finished talking</a:t>
            </a:r>
          </a:p>
          <a:p>
            <a:r>
              <a:rPr lang="en-US" sz="2800" dirty="0" smtClean="0"/>
              <a:t>Coffee</a:t>
            </a:r>
          </a:p>
          <a:p>
            <a:pPr lvl="1"/>
            <a:r>
              <a:rPr lang="en-US" sz="2300" dirty="0" smtClean="0"/>
              <a:t>Place spoon in tea saucer</a:t>
            </a:r>
          </a:p>
          <a:p>
            <a:r>
              <a:rPr lang="en-US" sz="2800" dirty="0" smtClean="0">
                <a:latin typeface="Times New Roman" pitchFamily="18" charset="0"/>
              </a:rPr>
              <a:t>Don't </a:t>
            </a:r>
            <a:r>
              <a:rPr lang="en-US" sz="2800" dirty="0">
                <a:latin typeface="Times New Roman" pitchFamily="18" charset="0"/>
              </a:rPr>
              <a:t>crunch </a:t>
            </a:r>
            <a:r>
              <a:rPr lang="en-US" sz="2800" dirty="0" smtClean="0">
                <a:latin typeface="Times New Roman" pitchFamily="18" charset="0"/>
              </a:rPr>
              <a:t>ice!</a:t>
            </a:r>
            <a:endParaRPr lang="en-US" sz="2800" dirty="0">
              <a:latin typeface="Times New Roman" pitchFamily="18" charset="0"/>
            </a:endParaRPr>
          </a:p>
          <a:p>
            <a:endParaRPr lang="en-US" sz="2800" dirty="0" smtClean="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073322"/>
            <a:ext cx="3286794" cy="3390900"/>
          </a:xfrm>
          <a:prstGeom prst="rect">
            <a:avLst/>
          </a:prstGeom>
          <a:noFill/>
          <a:ln>
            <a:noFill/>
          </a:ln>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438049"/>
            <a:ext cx="609600" cy="609600"/>
          </a:xfrm>
          <a:prstGeom prst="rect">
            <a:avLst/>
          </a:prstGeom>
        </p:spPr>
      </p:pic>
    </p:spTree>
    <p:extLst>
      <p:ext uri="{BB962C8B-B14F-4D97-AF65-F5344CB8AC3E}">
        <p14:creationId xmlns:p14="http://schemas.microsoft.com/office/powerpoint/2010/main" val="1481340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8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Soup</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837" y="1590675"/>
            <a:ext cx="64103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322894" y="3657600"/>
            <a:ext cx="553303" cy="1676400"/>
          </a:xfrm>
          <a:prstGeom prst="ellipse">
            <a:avLst/>
          </a:prstGeom>
          <a:solidFill>
            <a:srgbClr val="FCFF79">
              <a:alpha val="49804"/>
            </a:srgbClr>
          </a:solidFill>
          <a:ln w="127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4029637" y="3133163"/>
            <a:ext cx="914400" cy="257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 y="407539"/>
            <a:ext cx="609600" cy="609600"/>
          </a:xfrm>
          <a:prstGeom prst="rect">
            <a:avLst/>
          </a:prstGeom>
        </p:spPr>
      </p:pic>
    </p:spTree>
    <p:extLst>
      <p:ext uri="{BB962C8B-B14F-4D97-AF65-F5344CB8AC3E}">
        <p14:creationId xmlns:p14="http://schemas.microsoft.com/office/powerpoint/2010/main" val="3093391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Soup  Etiquette </a:t>
            </a:r>
            <a:endParaRPr lang="en-US" dirty="0"/>
          </a:p>
        </p:txBody>
      </p:sp>
      <p:sp>
        <p:nvSpPr>
          <p:cNvPr id="3" name="Content Placeholder 2"/>
          <p:cNvSpPr>
            <a:spLocks noGrp="1"/>
          </p:cNvSpPr>
          <p:nvPr>
            <p:ph sz="quarter" idx="1"/>
          </p:nvPr>
        </p:nvSpPr>
        <p:spPr>
          <a:xfrm>
            <a:off x="301752" y="1527048"/>
            <a:ext cx="3584448" cy="4572000"/>
          </a:xfrm>
        </p:spPr>
        <p:txBody>
          <a:bodyPr>
            <a:normAutofit fontScale="92500" lnSpcReduction="20000"/>
          </a:bodyPr>
          <a:lstStyle/>
          <a:p>
            <a:r>
              <a:rPr lang="en-US" dirty="0"/>
              <a:t>Scoop </a:t>
            </a:r>
            <a:r>
              <a:rPr lang="en-US" dirty="0" smtClean="0"/>
              <a:t>using </a:t>
            </a:r>
            <a:r>
              <a:rPr lang="en-US" dirty="0"/>
              <a:t>your soup spoon away from </a:t>
            </a:r>
            <a:r>
              <a:rPr lang="en-US" dirty="0" smtClean="0"/>
              <a:t>you</a:t>
            </a:r>
          </a:p>
          <a:p>
            <a:r>
              <a:rPr lang="en-US" dirty="0" smtClean="0"/>
              <a:t>Sip </a:t>
            </a:r>
            <a:r>
              <a:rPr lang="en-US" dirty="0"/>
              <a:t>from the side of the spoon, and avoid slurping</a:t>
            </a:r>
            <a:r>
              <a:rPr lang="en-US" dirty="0" smtClean="0"/>
              <a:t>.</a:t>
            </a:r>
          </a:p>
          <a:p>
            <a:r>
              <a:rPr lang="en-US" dirty="0"/>
              <a:t>You may tilt the bowl to scoop the remaining soup near the end</a:t>
            </a:r>
            <a:r>
              <a:rPr lang="en-US" dirty="0" smtClean="0"/>
              <a:t>.</a:t>
            </a:r>
          </a:p>
          <a:p>
            <a:r>
              <a:rPr lang="en-US" dirty="0" smtClean="0"/>
              <a:t>Place spoon in bowl when you take break or are finished </a:t>
            </a:r>
            <a:endParaRPr lang="en-US" dirty="0"/>
          </a:p>
          <a:p>
            <a:endParaRPr lang="en-US" dirty="0"/>
          </a:p>
        </p:txBody>
      </p:sp>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286000"/>
            <a:ext cx="4419600" cy="312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4152" y="5886057"/>
            <a:ext cx="8229600" cy="276999"/>
          </a:xfrm>
          <a:prstGeom prst="rect">
            <a:avLst/>
          </a:prstGeom>
          <a:noFill/>
        </p:spPr>
        <p:txBody>
          <a:bodyPr wrap="square" rtlCol="0">
            <a:spAutoFit/>
          </a:bodyPr>
          <a:lstStyle/>
          <a:p>
            <a:r>
              <a:rPr lang="en-US" sz="1200" dirty="0">
                <a:hlinkClick r:id="rId6"/>
              </a:rPr>
              <a:t>https://</a:t>
            </a:r>
            <a:r>
              <a:rPr lang="en-US" sz="1200" dirty="0" smtClean="0">
                <a:hlinkClick r:id="rId6"/>
              </a:rPr>
              <a:t>www.youtube.com/watch?v=5m2gMM1rt70</a:t>
            </a:r>
            <a:r>
              <a:rPr lang="en-US" sz="1200" dirty="0" smtClean="0"/>
              <a:t> </a:t>
            </a:r>
            <a:endParaRPr lang="en-US" sz="12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 y="409956"/>
            <a:ext cx="609600" cy="609600"/>
          </a:xfrm>
          <a:prstGeom prst="rect">
            <a:avLst/>
          </a:prstGeom>
        </p:spPr>
      </p:pic>
    </p:spTree>
    <p:extLst>
      <p:ext uri="{BB962C8B-B14F-4D97-AF65-F5344CB8AC3E}">
        <p14:creationId xmlns:p14="http://schemas.microsoft.com/office/powerpoint/2010/main" val="547065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93"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Course</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837" y="1590675"/>
            <a:ext cx="64103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733800"/>
            <a:ext cx="490537"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429000"/>
            <a:ext cx="566737" cy="1967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flipV="1">
            <a:off x="4953000" y="5105400"/>
            <a:ext cx="685800" cy="1219200"/>
          </a:xfrm>
          <a:prstGeom prst="straightConnector1">
            <a:avLst/>
          </a:prstGeom>
          <a:ln w="76200">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385265"/>
            <a:ext cx="609600" cy="609600"/>
          </a:xfrm>
          <a:prstGeom prst="rect">
            <a:avLst/>
          </a:prstGeom>
        </p:spPr>
      </p:pic>
    </p:spTree>
    <p:extLst>
      <p:ext uri="{BB962C8B-B14F-4D97-AF65-F5344CB8AC3E}">
        <p14:creationId xmlns:p14="http://schemas.microsoft.com/office/powerpoint/2010/main" val="584606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Using Your Silverware</a:t>
            </a:r>
            <a:endParaRPr lang="en-US" dirty="0"/>
          </a:p>
        </p:txBody>
      </p:sp>
      <p:sp>
        <p:nvSpPr>
          <p:cNvPr id="3" name="Content Placeholder 2"/>
          <p:cNvSpPr>
            <a:spLocks noGrp="1"/>
          </p:cNvSpPr>
          <p:nvPr>
            <p:ph sz="quarter" idx="1"/>
          </p:nvPr>
        </p:nvSpPr>
        <p:spPr>
          <a:xfrm>
            <a:off x="256732" y="1524000"/>
            <a:ext cx="5867400" cy="5645735"/>
          </a:xfrm>
        </p:spPr>
        <p:txBody>
          <a:bodyPr>
            <a:normAutofit/>
          </a:bodyPr>
          <a:lstStyle/>
          <a:p>
            <a:r>
              <a:rPr lang="en-US" sz="1800" b="1" dirty="0" smtClean="0"/>
              <a:t>If you are right handed:</a:t>
            </a:r>
          </a:p>
          <a:p>
            <a:pPr lvl="1"/>
            <a:r>
              <a:rPr lang="en-US" sz="1800" dirty="0" smtClean="0"/>
              <a:t>Cut food </a:t>
            </a:r>
            <a:r>
              <a:rPr lang="en-US" sz="1800" dirty="0"/>
              <a:t>by holding the </a:t>
            </a:r>
            <a:r>
              <a:rPr lang="en-US" sz="1800" i="1" dirty="0"/>
              <a:t>knife in the right hand </a:t>
            </a:r>
            <a:r>
              <a:rPr lang="en-US" sz="1800" dirty="0"/>
              <a:t>and the </a:t>
            </a:r>
            <a:r>
              <a:rPr lang="en-US" sz="1800" i="1" dirty="0"/>
              <a:t>fork in the left hand </a:t>
            </a:r>
            <a:r>
              <a:rPr lang="en-US" sz="1800" dirty="0"/>
              <a:t>with the fork tines piercing the </a:t>
            </a:r>
            <a:r>
              <a:rPr lang="en-US" sz="1800" dirty="0" smtClean="0"/>
              <a:t>food and facing downward </a:t>
            </a:r>
            <a:r>
              <a:rPr lang="en-US" sz="1800" dirty="0"/>
              <a:t>to secure it on the </a:t>
            </a:r>
            <a:r>
              <a:rPr lang="en-US" sz="1800" dirty="0" smtClean="0"/>
              <a:t>plate. </a:t>
            </a:r>
          </a:p>
          <a:p>
            <a:pPr lvl="1"/>
            <a:r>
              <a:rPr lang="en-US" sz="1800" dirty="0" smtClean="0"/>
              <a:t>Place the knife in the resting position, switch the fork to your left hand, and take the bite</a:t>
            </a:r>
          </a:p>
          <a:p>
            <a:r>
              <a:rPr lang="en-US" sz="1800" dirty="0"/>
              <a:t>Cut only enough food for the next </a:t>
            </a:r>
            <a:r>
              <a:rPr lang="en-US" sz="1800" dirty="0" smtClean="0"/>
              <a:t>mouthful</a:t>
            </a:r>
          </a:p>
          <a:p>
            <a:pPr lvl="1"/>
            <a:r>
              <a:rPr lang="en-US" sz="1800" i="1" dirty="0"/>
              <a:t>L</a:t>
            </a:r>
            <a:r>
              <a:rPr lang="en-US" sz="1800" i="1" dirty="0" smtClean="0"/>
              <a:t>ay </a:t>
            </a:r>
            <a:r>
              <a:rPr lang="en-US" sz="1800" i="1" dirty="0"/>
              <a:t>your knife across the top edge of your plate </a:t>
            </a:r>
            <a:r>
              <a:rPr lang="en-US" sz="1800" dirty="0"/>
              <a:t>with the sharp edge of the blade facing in. </a:t>
            </a:r>
            <a:endParaRPr lang="en-US" sz="1800" dirty="0" smtClean="0"/>
          </a:p>
          <a:p>
            <a:r>
              <a:rPr lang="en-US" sz="1800" b="1" dirty="0" smtClean="0"/>
              <a:t>If </a:t>
            </a:r>
            <a:r>
              <a:rPr lang="en-US" sz="1800" b="1" dirty="0"/>
              <a:t>you are </a:t>
            </a:r>
            <a:r>
              <a:rPr lang="en-US" sz="1800" b="1" dirty="0" smtClean="0"/>
              <a:t>left-handed</a:t>
            </a:r>
          </a:p>
          <a:p>
            <a:pPr lvl="1"/>
            <a:r>
              <a:rPr lang="en-US" sz="1800" dirty="0"/>
              <a:t>H</a:t>
            </a:r>
            <a:r>
              <a:rPr lang="en-US" sz="1800" dirty="0" smtClean="0"/>
              <a:t>old </a:t>
            </a:r>
            <a:r>
              <a:rPr lang="en-US" sz="1800" i="1" dirty="0" smtClean="0"/>
              <a:t>the knife in your left hand </a:t>
            </a:r>
            <a:r>
              <a:rPr lang="en-US" sz="1800" dirty="0" smtClean="0"/>
              <a:t>and </a:t>
            </a:r>
            <a:r>
              <a:rPr lang="en-US" sz="1800" i="1" dirty="0" smtClean="0"/>
              <a:t>fork in your right hand </a:t>
            </a:r>
            <a:r>
              <a:rPr lang="en-US" sz="1800" dirty="0" smtClean="0"/>
              <a:t>with the tines facing downward</a:t>
            </a:r>
            <a:endParaRPr lang="en-US" sz="1800" dirty="0"/>
          </a:p>
          <a:p>
            <a:pPr lvl="1"/>
            <a:r>
              <a:rPr lang="en-US" sz="1800" dirty="0" smtClean="0"/>
              <a:t>Then, you place the knife in the resting position on the upper left corner of the plate, switch the fork to your left hand, and then take the bite.</a:t>
            </a:r>
            <a:endParaRPr lang="en-US" sz="1800" dirty="0" smtClean="0">
              <a:hlinkClick r:id="rId5"/>
            </a:endParaRPr>
          </a:p>
          <a:p>
            <a:pPr marL="0" indent="0" algn="ctr">
              <a:buNone/>
            </a:pPr>
            <a:r>
              <a:rPr lang="en-US" sz="1200" dirty="0" smtClean="0">
                <a:hlinkClick r:id="rId5"/>
              </a:rPr>
              <a:t>https</a:t>
            </a:r>
            <a:r>
              <a:rPr lang="en-US" sz="1200" dirty="0">
                <a:hlinkClick r:id="rId5"/>
              </a:rPr>
              <a:t>://</a:t>
            </a:r>
            <a:r>
              <a:rPr lang="en-US" sz="1200" dirty="0" smtClean="0">
                <a:hlinkClick r:id="rId5"/>
              </a:rPr>
              <a:t>www.youtube.com/watch?v=YIj5Rt-7b9I</a:t>
            </a:r>
            <a:r>
              <a:rPr lang="en-US" sz="1200" dirty="0" smtClean="0"/>
              <a:t> 1:42-2:07</a:t>
            </a:r>
            <a:endParaRPr lang="en-US" sz="1200" dirty="0"/>
          </a:p>
          <a:p>
            <a:endParaRPr lang="en-US" sz="2800" dirty="0" smtClean="0">
              <a:solidFill>
                <a:srgbClr val="FF0000"/>
              </a:solidFill>
            </a:endParaRPr>
          </a:p>
          <a:p>
            <a:endParaRPr lang="en-US"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600200"/>
            <a:ext cx="272927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69996" y="5933967"/>
            <a:ext cx="1885621" cy="400110"/>
          </a:xfrm>
          <a:prstGeom prst="rect">
            <a:avLst/>
          </a:prstGeom>
          <a:noFill/>
        </p:spPr>
        <p:txBody>
          <a:bodyPr wrap="square" rtlCol="0">
            <a:spAutoFit/>
          </a:bodyPr>
          <a:lstStyle/>
          <a:p>
            <a:r>
              <a:rPr lang="en-US" sz="2000" dirty="0" smtClean="0">
                <a:solidFill>
                  <a:schemeClr val="tx1"/>
                </a:solidFill>
              </a:rPr>
              <a:t>Resting Position</a:t>
            </a:r>
            <a:endParaRPr lang="en-US" sz="2000" dirty="0">
              <a:solidFill>
                <a:schemeClr val="tx1"/>
              </a:solidFill>
            </a:endParaRPr>
          </a:p>
        </p:txBody>
      </p:sp>
      <p:pic>
        <p:nvPicPr>
          <p:cNvPr id="1026" name="Picture 2" descr="Image result for resting position for american style ea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6693" y="3874957"/>
            <a:ext cx="2212225" cy="2081284"/>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173" y="377952"/>
            <a:ext cx="609600" cy="609600"/>
          </a:xfrm>
          <a:prstGeom prst="rect">
            <a:avLst/>
          </a:prstGeom>
        </p:spPr>
      </p:pic>
      <p:sp>
        <p:nvSpPr>
          <p:cNvPr id="7" name="TextBox 6"/>
          <p:cNvSpPr txBox="1"/>
          <p:nvPr/>
        </p:nvSpPr>
        <p:spPr>
          <a:xfrm>
            <a:off x="6569995" y="3505200"/>
            <a:ext cx="1885621" cy="369332"/>
          </a:xfrm>
          <a:prstGeom prst="rect">
            <a:avLst/>
          </a:prstGeom>
          <a:noFill/>
        </p:spPr>
        <p:txBody>
          <a:bodyPr wrap="square" rtlCol="0">
            <a:spAutoFit/>
          </a:bodyPr>
          <a:lstStyle/>
          <a:p>
            <a:r>
              <a:rPr lang="en-US" sz="1800" dirty="0">
                <a:solidFill>
                  <a:schemeClr val="tx1"/>
                </a:solidFill>
              </a:rPr>
              <a:t>(right handed)</a:t>
            </a:r>
            <a:endParaRPr lang="en-US" sz="1800" dirty="0"/>
          </a:p>
        </p:txBody>
      </p:sp>
    </p:spTree>
    <p:extLst>
      <p:ext uri="{BB962C8B-B14F-4D97-AF65-F5344CB8AC3E}">
        <p14:creationId xmlns:p14="http://schemas.microsoft.com/office/powerpoint/2010/main" val="803551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68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Passing and Sharing</a:t>
            </a:r>
            <a:endParaRPr lang="en-US" dirty="0"/>
          </a:p>
        </p:txBody>
      </p:sp>
      <p:sp>
        <p:nvSpPr>
          <p:cNvPr id="3" name="Content Placeholder 2"/>
          <p:cNvSpPr>
            <a:spLocks noGrp="1"/>
          </p:cNvSpPr>
          <p:nvPr>
            <p:ph sz="quarter" idx="1"/>
          </p:nvPr>
        </p:nvSpPr>
        <p:spPr>
          <a:xfrm>
            <a:off x="301752" y="1524000"/>
            <a:ext cx="5738899" cy="4800600"/>
          </a:xfrm>
        </p:spPr>
        <p:txBody>
          <a:bodyPr>
            <a:normAutofit fontScale="92500"/>
          </a:bodyPr>
          <a:lstStyle/>
          <a:p>
            <a:r>
              <a:rPr lang="en-US" sz="2400" dirty="0" smtClean="0"/>
              <a:t>Salt and pepper always travel together.</a:t>
            </a:r>
          </a:p>
          <a:p>
            <a:endParaRPr lang="en-US" sz="2400" dirty="0" smtClean="0"/>
          </a:p>
          <a:p>
            <a:r>
              <a:rPr lang="en-US" sz="2400" dirty="0" smtClean="0"/>
              <a:t>Transfer butter and dips to your plate.</a:t>
            </a:r>
          </a:p>
          <a:p>
            <a:endParaRPr lang="en-US" sz="2400" dirty="0" smtClean="0"/>
          </a:p>
          <a:p>
            <a:r>
              <a:rPr lang="en-US" sz="2400" dirty="0" smtClean="0"/>
              <a:t>Always pass shared items to the </a:t>
            </a:r>
            <a:r>
              <a:rPr lang="en-US" sz="2400" u="sng" dirty="0" smtClean="0"/>
              <a:t>right</a:t>
            </a:r>
            <a:r>
              <a:rPr lang="en-US" sz="2400" dirty="0" smtClean="0"/>
              <a:t>.</a:t>
            </a:r>
          </a:p>
          <a:p>
            <a:endParaRPr lang="en-US" sz="2400" dirty="0" smtClean="0"/>
          </a:p>
          <a:p>
            <a:r>
              <a:rPr lang="en-US" sz="2400" b="1" dirty="0" smtClean="0"/>
              <a:t>No </a:t>
            </a:r>
            <a:r>
              <a:rPr lang="en-US" sz="2400" b="1" dirty="0"/>
              <a:t>interceptions! </a:t>
            </a:r>
            <a:r>
              <a:rPr lang="en-US" sz="2200" dirty="0"/>
              <a:t>Snagging a roll out of the breadbasket or taking a shake of salt when it is </a:t>
            </a:r>
            <a:r>
              <a:rPr lang="en-US" sz="2200" dirty="0" err="1"/>
              <a:t>en</a:t>
            </a:r>
            <a:r>
              <a:rPr lang="en-US" sz="2200" dirty="0"/>
              <a:t> route to someone else is a no-no</a:t>
            </a:r>
            <a:r>
              <a:rPr lang="en-US" sz="2200" dirty="0" smtClean="0"/>
              <a:t>.</a:t>
            </a:r>
          </a:p>
          <a:p>
            <a:endParaRPr lang="en-US" sz="2200" dirty="0" smtClean="0"/>
          </a:p>
          <a:p>
            <a:r>
              <a:rPr lang="en-US" sz="2400" dirty="0" smtClean="0"/>
              <a:t>Plates are served on the left. Dishes are removed from the right. </a:t>
            </a:r>
          </a:p>
          <a:p>
            <a:endParaRPr lang="en-US" sz="2400" dirty="0"/>
          </a:p>
          <a:p>
            <a:endParaRPr lang="en-US" dirty="0"/>
          </a:p>
        </p:txBody>
      </p:sp>
      <p:pic>
        <p:nvPicPr>
          <p:cNvPr id="3074" name="Picture 2" descr="http://cupofjo.com/wp-content/uploads/2012/04/dinner-table-manners-etiquette-cupofjo-bl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3752" y="1981200"/>
            <a:ext cx="213539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940" y="4419600"/>
            <a:ext cx="2567021"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534807"/>
            <a:ext cx="609600" cy="609600"/>
          </a:xfrm>
          <a:prstGeom prst="rect">
            <a:avLst/>
          </a:prstGeom>
        </p:spPr>
      </p:pic>
    </p:spTree>
    <p:extLst>
      <p:ext uri="{BB962C8B-B14F-4D97-AF65-F5344CB8AC3E}">
        <p14:creationId xmlns:p14="http://schemas.microsoft.com/office/powerpoint/2010/main" val="3289915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Overcoming Challenges</a:t>
            </a:r>
            <a:endParaRPr lang="en-US" dirty="0"/>
          </a:p>
        </p:txBody>
      </p:sp>
      <p:sp>
        <p:nvSpPr>
          <p:cNvPr id="3" name="Content Placeholder 2"/>
          <p:cNvSpPr>
            <a:spLocks noGrp="1"/>
          </p:cNvSpPr>
          <p:nvPr>
            <p:ph sz="quarter" idx="1"/>
          </p:nvPr>
        </p:nvSpPr>
        <p:spPr>
          <a:xfrm>
            <a:off x="76200" y="1524000"/>
            <a:ext cx="4495800" cy="5105400"/>
          </a:xfrm>
        </p:spPr>
        <p:txBody>
          <a:bodyPr>
            <a:normAutofit/>
          </a:bodyPr>
          <a:lstStyle/>
          <a:p>
            <a:pPr>
              <a:lnSpc>
                <a:spcPct val="90000"/>
              </a:lnSpc>
            </a:pPr>
            <a:r>
              <a:rPr lang="en-US" sz="2500" dirty="0"/>
              <a:t>Be discrete if you have problem with the food</a:t>
            </a:r>
            <a:r>
              <a:rPr lang="en-US" sz="2500" dirty="0" smtClean="0"/>
              <a:t>.</a:t>
            </a:r>
          </a:p>
          <a:p>
            <a:pPr lvl="1">
              <a:lnSpc>
                <a:spcPct val="90000"/>
              </a:lnSpc>
            </a:pPr>
            <a:r>
              <a:rPr lang="en-US" sz="2000" dirty="0" smtClean="0"/>
              <a:t>Try a bit of everything on your plate!</a:t>
            </a:r>
            <a:endParaRPr lang="en-US" sz="2000" dirty="0"/>
          </a:p>
          <a:p>
            <a:pPr>
              <a:lnSpc>
                <a:spcPct val="90000"/>
              </a:lnSpc>
            </a:pPr>
            <a:r>
              <a:rPr lang="en-US" sz="2500" dirty="0"/>
              <a:t>Excuse yourself, if you have to leave the table.</a:t>
            </a:r>
          </a:p>
          <a:p>
            <a:pPr>
              <a:lnSpc>
                <a:spcPct val="90000"/>
              </a:lnSpc>
            </a:pPr>
            <a:r>
              <a:rPr lang="en-US" sz="2500" dirty="0"/>
              <a:t>Turn your head from the table when you cough or sneeze.</a:t>
            </a:r>
          </a:p>
          <a:p>
            <a:pPr>
              <a:lnSpc>
                <a:spcPct val="90000"/>
              </a:lnSpc>
            </a:pPr>
            <a:r>
              <a:rPr lang="en-US" sz="2500" dirty="0" smtClean="0"/>
              <a:t>Do </a:t>
            </a:r>
            <a:r>
              <a:rPr lang="en-US" sz="2500" dirty="0"/>
              <a:t>not blow on your food to cool it off. If it is too hot to eat, take the hint and wait.  </a:t>
            </a:r>
          </a:p>
          <a:p>
            <a:pPr>
              <a:lnSpc>
                <a:spcPct val="90000"/>
              </a:lnSpc>
            </a:pPr>
            <a:endParaRPr lang="en-US" dirty="0"/>
          </a:p>
          <a:p>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905000"/>
            <a:ext cx="445770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379124"/>
            <a:ext cx="609600" cy="609600"/>
          </a:xfrm>
          <a:prstGeom prst="rect">
            <a:avLst/>
          </a:prstGeom>
        </p:spPr>
      </p:pic>
    </p:spTree>
    <p:extLst>
      <p:ext uri="{BB962C8B-B14F-4D97-AF65-F5344CB8AC3E}">
        <p14:creationId xmlns:p14="http://schemas.microsoft.com/office/powerpoint/2010/main" val="1126769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When You’re Finished…</a:t>
            </a:r>
            <a:endParaRPr lang="en-US" dirty="0"/>
          </a:p>
        </p:txBody>
      </p:sp>
      <p:sp>
        <p:nvSpPr>
          <p:cNvPr id="3" name="Content Placeholder 2"/>
          <p:cNvSpPr>
            <a:spLocks noGrp="1"/>
          </p:cNvSpPr>
          <p:nvPr>
            <p:ph sz="quarter" idx="1"/>
          </p:nvPr>
        </p:nvSpPr>
        <p:spPr>
          <a:xfrm>
            <a:off x="301752" y="1447800"/>
            <a:ext cx="8503920" cy="4651248"/>
          </a:xfrm>
        </p:spPr>
        <p:txBody>
          <a:bodyPr/>
          <a:lstStyle/>
          <a:p>
            <a:r>
              <a:rPr lang="en-US" dirty="0" smtClean="0"/>
              <a:t>Don’t push your plate away from you or stack up your dishes.</a:t>
            </a:r>
          </a:p>
          <a:p>
            <a:pPr marL="274320" lvl="1">
              <a:buClr>
                <a:schemeClr val="accent1"/>
              </a:buClr>
              <a:buSzPct val="85000"/>
              <a:buFont typeface="Wingdings 2"/>
              <a:buChar char=""/>
            </a:pPr>
            <a:r>
              <a:rPr lang="en-US" sz="2700" dirty="0">
                <a:solidFill>
                  <a:schemeClr val="tx1"/>
                </a:solidFill>
              </a:rPr>
              <a:t>To signal that your are done with the course, rest your fork, tines up, and knife blade in, with the handles resting at five o'clock and tips pointing to ten o'clock on your </a:t>
            </a:r>
            <a:r>
              <a:rPr lang="en-US" sz="2700" dirty="0" smtClean="0">
                <a:solidFill>
                  <a:schemeClr val="tx1"/>
                </a:solidFill>
              </a:rPr>
              <a:t>plate.</a:t>
            </a:r>
          </a:p>
          <a:p>
            <a:pPr marL="274320" lvl="1">
              <a:buClr>
                <a:schemeClr val="accent1"/>
              </a:buClr>
              <a:buSzPct val="85000"/>
              <a:buFont typeface="Wingdings 2"/>
              <a:buChar char=""/>
            </a:pPr>
            <a:r>
              <a:rPr lang="en-US" sz="2700" dirty="0" smtClean="0">
                <a:solidFill>
                  <a:schemeClr val="tx1"/>
                </a:solidFill>
              </a:rPr>
              <a:t>Do not ask for a “doggy bag”.</a:t>
            </a:r>
            <a:endParaRPr lang="en-US" sz="2700" dirty="0">
              <a:solidFill>
                <a:schemeClr val="tx1"/>
              </a:solidFill>
            </a:endParaRPr>
          </a:p>
          <a:p>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810000"/>
            <a:ext cx="274320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466916"/>
            <a:ext cx="609600" cy="609600"/>
          </a:xfrm>
          <a:prstGeom prst="rect">
            <a:avLst/>
          </a:prstGeom>
        </p:spPr>
      </p:pic>
    </p:spTree>
    <p:extLst>
      <p:ext uri="{BB962C8B-B14F-4D97-AF65-F5344CB8AC3E}">
        <p14:creationId xmlns:p14="http://schemas.microsoft.com/office/powerpoint/2010/main" val="2656680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64"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a:xfrm>
            <a:off x="301752" y="2438400"/>
            <a:ext cx="8503920" cy="4038600"/>
          </a:xfrm>
        </p:spPr>
        <p:txBody>
          <a:bodyPr>
            <a:normAutofit/>
          </a:bodyPr>
          <a:lstStyle/>
          <a:p>
            <a:pPr marL="0" indent="0" algn="ctr">
              <a:buNone/>
            </a:pPr>
            <a:r>
              <a:rPr lang="en-US" dirty="0">
                <a:hlinkClick r:id="rId3"/>
              </a:rPr>
              <a:t>http://</a:t>
            </a:r>
            <a:r>
              <a:rPr lang="en-US" dirty="0" smtClean="0">
                <a:hlinkClick r:id="rId3"/>
              </a:rPr>
              <a:t>www.youtube.com/watch?v=qnydFmqHuVo</a:t>
            </a:r>
            <a:endParaRPr lang="en-US" dirty="0" smtClean="0"/>
          </a:p>
          <a:p>
            <a:pPr marL="0" indent="0">
              <a:buNone/>
            </a:pPr>
            <a:endParaRPr lang="en-US" dirty="0" smtClean="0"/>
          </a:p>
          <a:p>
            <a:pPr marL="0" indent="0" algn="ctr">
              <a:buNone/>
            </a:pPr>
            <a:r>
              <a:rPr lang="en-US" sz="4400" dirty="0" smtClean="0"/>
              <a:t>First impressions mean everything!</a:t>
            </a:r>
          </a:p>
          <a:p>
            <a:pPr marL="0" indent="0">
              <a:buNone/>
            </a:pPr>
            <a:endParaRPr lang="en-US" sz="4400" dirty="0"/>
          </a:p>
          <a:p>
            <a:pPr marL="0" indent="0">
              <a:buNone/>
            </a:pPr>
            <a:endParaRPr lang="en-US" dirty="0"/>
          </a:p>
        </p:txBody>
      </p:sp>
    </p:spTree>
    <p:extLst>
      <p:ext uri="{BB962C8B-B14F-4D97-AF65-F5344CB8AC3E}">
        <p14:creationId xmlns:p14="http://schemas.microsoft.com/office/powerpoint/2010/main" val="3452781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Dessert</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837" y="1590675"/>
            <a:ext cx="64103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4012805" y="2761544"/>
            <a:ext cx="81359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1" y="4191000"/>
            <a:ext cx="457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457200"/>
            <a:ext cx="609600" cy="609600"/>
          </a:xfrm>
          <a:prstGeom prst="rect">
            <a:avLst/>
          </a:prstGeom>
        </p:spPr>
      </p:pic>
    </p:spTree>
    <p:extLst>
      <p:ext uri="{BB962C8B-B14F-4D97-AF65-F5344CB8AC3E}">
        <p14:creationId xmlns:p14="http://schemas.microsoft.com/office/powerpoint/2010/main" val="456837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Paying the Bill</a:t>
            </a:r>
            <a:endParaRPr lang="en-US" dirty="0"/>
          </a:p>
        </p:txBody>
      </p:sp>
      <p:sp>
        <p:nvSpPr>
          <p:cNvPr id="3" name="Content Placeholder 2"/>
          <p:cNvSpPr>
            <a:spLocks noGrp="1"/>
          </p:cNvSpPr>
          <p:nvPr>
            <p:ph sz="quarter" idx="1"/>
          </p:nvPr>
        </p:nvSpPr>
        <p:spPr>
          <a:xfrm>
            <a:off x="225552" y="1676400"/>
            <a:ext cx="8537448" cy="4572000"/>
          </a:xfrm>
        </p:spPr>
        <p:txBody>
          <a:bodyPr>
            <a:normAutofit fontScale="92500" lnSpcReduction="10000"/>
          </a:bodyPr>
          <a:lstStyle/>
          <a:p>
            <a:r>
              <a:rPr lang="en-US" dirty="0" smtClean="0"/>
              <a:t>Don’t fight about it!</a:t>
            </a:r>
          </a:p>
          <a:p>
            <a:r>
              <a:rPr lang="en-US" dirty="0" smtClean="0"/>
              <a:t>It is the responsibility of the                                                 host to reach and pay for the                                                             bill.</a:t>
            </a:r>
          </a:p>
          <a:p>
            <a:r>
              <a:rPr lang="en-US" dirty="0" smtClean="0"/>
              <a:t>As a host you can:</a:t>
            </a:r>
          </a:p>
          <a:p>
            <a:pPr lvl="1"/>
            <a:r>
              <a:rPr lang="en-US" dirty="0" smtClean="0"/>
              <a:t>Show up early and give credit                                                         card in advance</a:t>
            </a:r>
          </a:p>
          <a:p>
            <a:pPr lvl="1"/>
            <a:r>
              <a:rPr lang="en-US" dirty="0" smtClean="0"/>
              <a:t>Tell your server (once you are seated) that the bill should be given to you.</a:t>
            </a:r>
          </a:p>
          <a:p>
            <a:r>
              <a:rPr lang="en-US" dirty="0" smtClean="0"/>
              <a:t>If there is an error on the bill, do not try to argue with the server there.</a:t>
            </a:r>
          </a:p>
          <a:p>
            <a:pPr lvl="1"/>
            <a:r>
              <a:rPr lang="en-US" dirty="0" smtClean="0"/>
              <a:t>Head to the server’s station to resolve the problem</a:t>
            </a:r>
            <a:endParaRPr lang="en-US"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447800"/>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5820" y="452745"/>
            <a:ext cx="609600" cy="609600"/>
          </a:xfrm>
          <a:prstGeom prst="rect">
            <a:avLst/>
          </a:prstGeom>
        </p:spPr>
      </p:pic>
    </p:spTree>
    <p:extLst>
      <p:ext uri="{BB962C8B-B14F-4D97-AF65-F5344CB8AC3E}">
        <p14:creationId xmlns:p14="http://schemas.microsoft.com/office/powerpoint/2010/main" val="542571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8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General Tips to Remember</a:t>
            </a:r>
            <a:endParaRPr lang="en-US" dirty="0"/>
          </a:p>
        </p:txBody>
      </p:sp>
      <p:sp>
        <p:nvSpPr>
          <p:cNvPr id="3" name="Content Placeholder 2"/>
          <p:cNvSpPr>
            <a:spLocks noGrp="1"/>
          </p:cNvSpPr>
          <p:nvPr>
            <p:ph sz="quarter" idx="1"/>
          </p:nvPr>
        </p:nvSpPr>
        <p:spPr>
          <a:xfrm>
            <a:off x="301752" y="1600200"/>
            <a:ext cx="5260848" cy="4724400"/>
          </a:xfrm>
        </p:spPr>
        <p:txBody>
          <a:bodyPr>
            <a:normAutofit fontScale="92500" lnSpcReduction="10000"/>
          </a:bodyPr>
          <a:lstStyle/>
          <a:p>
            <a:r>
              <a:rPr lang="en-US" sz="2800" dirty="0"/>
              <a:t>Be </a:t>
            </a:r>
            <a:r>
              <a:rPr lang="en-US" sz="2800" dirty="0" smtClean="0"/>
              <a:t>punctual!</a:t>
            </a:r>
            <a:endParaRPr lang="en-US" sz="2800" dirty="0"/>
          </a:p>
          <a:p>
            <a:r>
              <a:rPr lang="en-US" sz="2800" dirty="0"/>
              <a:t>Keep up-to-date on current events in your industry so you can have appropriate </a:t>
            </a:r>
            <a:r>
              <a:rPr lang="en-US" sz="2800" dirty="0" smtClean="0"/>
              <a:t>conversations.</a:t>
            </a:r>
            <a:endParaRPr lang="en-US" sz="2800" dirty="0"/>
          </a:p>
          <a:p>
            <a:r>
              <a:rPr lang="en-US" sz="2800" b="1" dirty="0"/>
              <a:t>Remember, the meal is part of the </a:t>
            </a:r>
            <a:r>
              <a:rPr lang="en-US" sz="2800" b="1" dirty="0" smtClean="0"/>
              <a:t>interview!</a:t>
            </a:r>
            <a:endParaRPr lang="en-US" sz="2800" b="1" dirty="0"/>
          </a:p>
          <a:p>
            <a:r>
              <a:rPr lang="en-US" sz="2800" dirty="0" smtClean="0"/>
              <a:t>You can never say please and thank you enough, especially to the wait staff.</a:t>
            </a:r>
          </a:p>
          <a:p>
            <a:r>
              <a:rPr lang="en-US" sz="2800" dirty="0" smtClean="0"/>
              <a:t>Upon leaving, be sure to say goodbye to and thank the host.  </a:t>
            </a:r>
            <a:endParaRPr lang="en-US" sz="2800" dirty="0"/>
          </a:p>
          <a:p>
            <a:endParaRPr lang="en-US" dirty="0"/>
          </a:p>
        </p:txBody>
      </p:sp>
      <p:pic>
        <p:nvPicPr>
          <p:cNvPr id="3074" name="Picture 2" descr="http://www.bestresumeguru.com/wp-content/uploads/2014/10/wai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1630" y="2895600"/>
            <a:ext cx="2971800" cy="197939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924" y="409604"/>
            <a:ext cx="609600" cy="609600"/>
          </a:xfrm>
          <a:prstGeom prst="rect">
            <a:avLst/>
          </a:prstGeom>
        </p:spPr>
      </p:pic>
    </p:spTree>
    <p:extLst>
      <p:ext uri="{BB962C8B-B14F-4D97-AF65-F5344CB8AC3E}">
        <p14:creationId xmlns:p14="http://schemas.microsoft.com/office/powerpoint/2010/main" val="3770743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038600"/>
            <a:ext cx="185801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General Tips to Remember</a:t>
            </a:r>
            <a:endParaRPr lang="en-US" dirty="0"/>
          </a:p>
        </p:txBody>
      </p:sp>
      <p:sp>
        <p:nvSpPr>
          <p:cNvPr id="3" name="Content Placeholder 2"/>
          <p:cNvSpPr>
            <a:spLocks noGrp="1"/>
          </p:cNvSpPr>
          <p:nvPr>
            <p:ph sz="quarter" idx="1"/>
          </p:nvPr>
        </p:nvSpPr>
        <p:spPr>
          <a:xfrm>
            <a:off x="228600" y="1676400"/>
            <a:ext cx="4343400" cy="4422648"/>
          </a:xfrm>
        </p:spPr>
        <p:txBody>
          <a:bodyPr>
            <a:normAutofit lnSpcReduction="10000"/>
          </a:bodyPr>
          <a:lstStyle/>
          <a:p>
            <a:r>
              <a:rPr lang="en-US" sz="2800" dirty="0"/>
              <a:t>Do not talk with your mouth </a:t>
            </a:r>
            <a:r>
              <a:rPr lang="en-US" sz="2800" dirty="0" smtClean="0"/>
              <a:t>full and chew </a:t>
            </a:r>
            <a:r>
              <a:rPr lang="en-US" sz="2800" dirty="0"/>
              <a:t>with your mouth </a:t>
            </a:r>
            <a:r>
              <a:rPr lang="en-US" sz="2800" dirty="0" smtClean="0"/>
              <a:t>closed. </a:t>
            </a:r>
            <a:endParaRPr lang="en-US" sz="2800" dirty="0"/>
          </a:p>
          <a:p>
            <a:r>
              <a:rPr lang="en-US" sz="2800" dirty="0" smtClean="0"/>
              <a:t>Eat </a:t>
            </a:r>
            <a:r>
              <a:rPr lang="en-US" sz="2800" dirty="0"/>
              <a:t>in small bites and </a:t>
            </a:r>
            <a:r>
              <a:rPr lang="en-US" sz="2800" dirty="0" smtClean="0"/>
              <a:t>slowly. </a:t>
            </a:r>
            <a:endParaRPr lang="en-US" sz="2800" dirty="0"/>
          </a:p>
          <a:p>
            <a:r>
              <a:rPr lang="en-US" sz="2800" dirty="0" smtClean="0"/>
              <a:t>Do not bring your cell phone!</a:t>
            </a:r>
            <a:endParaRPr lang="en-US" sz="2800" dirty="0"/>
          </a:p>
          <a:p>
            <a:r>
              <a:rPr lang="en-US" sz="2800" dirty="0"/>
              <a:t>Do not use a toothpick or apply makeup at the </a:t>
            </a:r>
            <a:r>
              <a:rPr lang="en-US" sz="2800" dirty="0" smtClean="0"/>
              <a:t>table.</a:t>
            </a:r>
            <a:endParaRPr lang="en-US" sz="2800"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752600"/>
            <a:ext cx="254317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383227"/>
            <a:ext cx="609600" cy="609600"/>
          </a:xfrm>
          <a:prstGeom prst="rect">
            <a:avLst/>
          </a:prstGeom>
        </p:spPr>
      </p:pic>
    </p:spTree>
    <p:extLst>
      <p:ext uri="{BB962C8B-B14F-4D97-AF65-F5344CB8AC3E}">
        <p14:creationId xmlns:p14="http://schemas.microsoft.com/office/powerpoint/2010/main" val="4146469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sz="quarter" idx="1"/>
          </p:nvPr>
        </p:nvSpPr>
        <p:spPr/>
        <p:txBody>
          <a:bodyPr/>
          <a:lstStyle/>
          <a:p>
            <a:r>
              <a:rPr lang="en-US" dirty="0" smtClean="0"/>
              <a:t>Complete this online quiz to check your knowledge by clicking on the link &amp; answering the questions</a:t>
            </a:r>
          </a:p>
          <a:p>
            <a:r>
              <a:rPr lang="en-US" dirty="0" smtClean="0"/>
              <a:t>Throughout the semester, we will send out emails to complete this quiz for a chance to win a prize</a:t>
            </a:r>
          </a:p>
          <a:p>
            <a:pPr lvl="1"/>
            <a:r>
              <a:rPr lang="en-US" dirty="0">
                <a:hlinkClick r:id="rId4"/>
              </a:rPr>
              <a:t>https://</a:t>
            </a:r>
            <a:r>
              <a:rPr lang="en-US" dirty="0" smtClean="0">
                <a:hlinkClick r:id="rId4"/>
              </a:rPr>
              <a:t>forms.office.com/Pages/ResponsePage.aspx?id=IFyHJnWyD0WMgACyQ421GztZCWXX7PRKk4oe8BUmKAJUQVdSWjJaSkNDUVMzQlBGNUhMSVdRVjVIOC4u</a:t>
            </a:r>
            <a:r>
              <a:rPr lang="en-US" dirty="0" smtClean="0"/>
              <a:t> </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564232"/>
            <a:ext cx="609600" cy="609600"/>
          </a:xfrm>
          <a:prstGeom prst="rect">
            <a:avLst/>
          </a:prstGeom>
        </p:spPr>
      </p:pic>
    </p:spTree>
    <p:extLst>
      <p:ext uri="{BB962C8B-B14F-4D97-AF65-F5344CB8AC3E}">
        <p14:creationId xmlns:p14="http://schemas.microsoft.com/office/powerpoint/2010/main" val="1781911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62"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Practice Makes Perfect!</a:t>
            </a:r>
            <a:endParaRPr lang="en-US" dirty="0"/>
          </a:p>
        </p:txBody>
      </p:sp>
      <p:sp>
        <p:nvSpPr>
          <p:cNvPr id="3" name="Content Placeholder 2"/>
          <p:cNvSpPr>
            <a:spLocks noGrp="1"/>
          </p:cNvSpPr>
          <p:nvPr>
            <p:ph sz="quarter" idx="1"/>
          </p:nvPr>
        </p:nvSpPr>
        <p:spPr>
          <a:xfrm>
            <a:off x="228600" y="5016726"/>
            <a:ext cx="8686800" cy="1865194"/>
          </a:xfrm>
        </p:spPr>
        <p:txBody>
          <a:bodyPr>
            <a:normAutofit/>
          </a:bodyPr>
          <a:lstStyle/>
          <a:p>
            <a:pPr marL="0" indent="0" algn="ctr">
              <a:buNone/>
            </a:pPr>
            <a:r>
              <a:rPr lang="en-US" sz="2400" dirty="0" smtClean="0"/>
              <a:t>Practice proper dining etiquette </a:t>
            </a:r>
            <a:r>
              <a:rPr lang="en-US" sz="2400" dirty="0"/>
              <a:t>at home </a:t>
            </a:r>
            <a:r>
              <a:rPr lang="en-US" sz="2400" dirty="0" smtClean="0"/>
              <a:t>and with your friends next </a:t>
            </a:r>
            <a:r>
              <a:rPr lang="en-US" sz="2400" dirty="0"/>
              <a:t>time you go out to </a:t>
            </a:r>
            <a:r>
              <a:rPr lang="en-US" sz="2400" dirty="0" smtClean="0"/>
              <a:t>eat! The </a:t>
            </a:r>
            <a:r>
              <a:rPr lang="en-US" sz="2400" dirty="0"/>
              <a:t>more you practice the more comfortable you’ll be in professional dining settings</a:t>
            </a:r>
            <a:r>
              <a:rPr lang="en-US" sz="2400" dirty="0" smtClean="0"/>
              <a:t>.</a:t>
            </a:r>
          </a:p>
          <a:p>
            <a:endParaRPr lang="en-US" dirty="0"/>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80585"/>
            <a:ext cx="4765811" cy="316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00081" y="3003548"/>
            <a:ext cx="2514600" cy="400110"/>
          </a:xfrm>
          <a:prstGeom prst="rect">
            <a:avLst/>
          </a:prstGeom>
          <a:noFill/>
        </p:spPr>
        <p:txBody>
          <a:bodyPr wrap="square" rtlCol="0">
            <a:spAutoFit/>
          </a:bodyPr>
          <a:lstStyle/>
          <a:p>
            <a:r>
              <a:rPr lang="en-US" sz="2000" dirty="0" smtClean="0">
                <a:latin typeface="Bernard MT Condensed" panose="02050806060905020404" pitchFamily="18" charset="0"/>
              </a:rPr>
              <a:t>¡</a:t>
            </a:r>
            <a:r>
              <a:rPr lang="en-US" sz="2000" dirty="0" err="1" smtClean="0">
                <a:latin typeface="Bernard MT Condensed" panose="02050806060905020404" pitchFamily="18" charset="0"/>
              </a:rPr>
              <a:t>Buen</a:t>
            </a:r>
            <a:r>
              <a:rPr lang="en-US" sz="2000" dirty="0" smtClean="0">
                <a:latin typeface="Bernard MT Condensed" panose="02050806060905020404" pitchFamily="18" charset="0"/>
              </a:rPr>
              <a:t> </a:t>
            </a:r>
            <a:r>
              <a:rPr lang="en-US" sz="2000" dirty="0" err="1" smtClean="0">
                <a:latin typeface="Bernard MT Condensed" panose="02050806060905020404" pitchFamily="18" charset="0"/>
              </a:rPr>
              <a:t>apetito</a:t>
            </a:r>
            <a:r>
              <a:rPr lang="en-US" sz="2000" dirty="0" smtClean="0">
                <a:latin typeface="Bernard MT Condensed" panose="02050806060905020404" pitchFamily="18" charset="0"/>
              </a:rPr>
              <a:t>!</a:t>
            </a:r>
            <a:endParaRPr lang="en-US" sz="2000" dirty="0">
              <a:latin typeface="Bernard MT Condensed" panose="02050806060905020404" pitchFamily="18" charset="0"/>
            </a:endParaRPr>
          </a:p>
        </p:txBody>
      </p:sp>
      <p:sp>
        <p:nvSpPr>
          <p:cNvPr id="6" name="TextBox 5"/>
          <p:cNvSpPr txBox="1"/>
          <p:nvPr/>
        </p:nvSpPr>
        <p:spPr>
          <a:xfrm>
            <a:off x="-4549" y="2287857"/>
            <a:ext cx="2514600" cy="400110"/>
          </a:xfrm>
          <a:prstGeom prst="rect">
            <a:avLst/>
          </a:prstGeom>
          <a:noFill/>
        </p:spPr>
        <p:txBody>
          <a:bodyPr wrap="square" rtlCol="0">
            <a:spAutoFit/>
          </a:bodyPr>
          <a:lstStyle/>
          <a:p>
            <a:r>
              <a:rPr lang="en-US" sz="2000" dirty="0" err="1" smtClean="0">
                <a:latin typeface="Bernard MT Condensed" panose="02050806060905020404" pitchFamily="18" charset="0"/>
                <a:ea typeface="Batang" panose="02030600000101010101" pitchFamily="18" charset="-127"/>
              </a:rPr>
              <a:t>Smakelijk</a:t>
            </a:r>
            <a:r>
              <a:rPr lang="en-US" sz="2000" dirty="0" smtClean="0">
                <a:latin typeface="Bernard MT Condensed" panose="02050806060905020404" pitchFamily="18" charset="0"/>
                <a:ea typeface="Batang" panose="02030600000101010101" pitchFamily="18" charset="-127"/>
              </a:rPr>
              <a:t> </a:t>
            </a:r>
            <a:r>
              <a:rPr lang="en-US" sz="2000" dirty="0" err="1" smtClean="0">
                <a:latin typeface="Bernard MT Condensed" panose="02050806060905020404" pitchFamily="18" charset="0"/>
                <a:ea typeface="Batang" panose="02030600000101010101" pitchFamily="18" charset="-127"/>
              </a:rPr>
              <a:t>eten</a:t>
            </a:r>
            <a:r>
              <a:rPr lang="en-US" sz="2000" dirty="0" smtClean="0">
                <a:latin typeface="Bernard MT Condensed" panose="02050806060905020404" pitchFamily="18" charset="0"/>
                <a:ea typeface="Batang" panose="02030600000101010101" pitchFamily="18" charset="-127"/>
              </a:rPr>
              <a:t>!</a:t>
            </a:r>
            <a:endParaRPr lang="en-US" sz="2000" dirty="0">
              <a:latin typeface="Bernard MT Condensed" panose="02050806060905020404" pitchFamily="18" charset="0"/>
              <a:ea typeface="Batang" panose="02030600000101010101" pitchFamily="18" charset="-127"/>
            </a:endParaRPr>
          </a:p>
        </p:txBody>
      </p:sp>
      <p:sp>
        <p:nvSpPr>
          <p:cNvPr id="7" name="TextBox 6"/>
          <p:cNvSpPr txBox="1"/>
          <p:nvPr/>
        </p:nvSpPr>
        <p:spPr>
          <a:xfrm>
            <a:off x="9099" y="1580530"/>
            <a:ext cx="2514600" cy="400110"/>
          </a:xfrm>
          <a:prstGeom prst="rect">
            <a:avLst/>
          </a:prstGeom>
          <a:noFill/>
        </p:spPr>
        <p:txBody>
          <a:bodyPr wrap="square" rtlCol="0">
            <a:spAutoFit/>
          </a:bodyPr>
          <a:lstStyle/>
          <a:p>
            <a:r>
              <a:rPr lang="en-US" sz="2000" dirty="0">
                <a:latin typeface="Bernard MT Condensed" panose="02050806060905020404" pitchFamily="18" charset="0"/>
                <a:ea typeface="Batang" panose="02030600000101010101" pitchFamily="18" charset="-127"/>
              </a:rPr>
              <a:t>Bon </a:t>
            </a:r>
            <a:r>
              <a:rPr lang="en-US" sz="2000" dirty="0" smtClean="0">
                <a:latin typeface="Bernard MT Condensed" panose="02050806060905020404" pitchFamily="18" charset="0"/>
                <a:ea typeface="Batang" panose="02030600000101010101" pitchFamily="18" charset="-127"/>
              </a:rPr>
              <a:t>appétit!</a:t>
            </a:r>
            <a:endParaRPr lang="en-US" sz="2000" dirty="0">
              <a:latin typeface="Bernard MT Condensed" panose="02050806060905020404" pitchFamily="18" charset="0"/>
              <a:ea typeface="Batang" panose="02030600000101010101" pitchFamily="18" charset="-127"/>
            </a:endParaRPr>
          </a:p>
        </p:txBody>
      </p:sp>
      <p:sp>
        <p:nvSpPr>
          <p:cNvPr id="8" name="TextBox 7"/>
          <p:cNvSpPr txBox="1"/>
          <p:nvPr/>
        </p:nvSpPr>
        <p:spPr>
          <a:xfrm>
            <a:off x="9099" y="3003548"/>
            <a:ext cx="2514600" cy="400110"/>
          </a:xfrm>
          <a:prstGeom prst="rect">
            <a:avLst/>
          </a:prstGeom>
          <a:noFill/>
        </p:spPr>
        <p:txBody>
          <a:bodyPr wrap="square" rtlCol="0">
            <a:spAutoFit/>
          </a:bodyPr>
          <a:lstStyle/>
          <a:p>
            <a:r>
              <a:rPr lang="ja-JP" altLang="en-US" sz="2000" b="1" dirty="0"/>
              <a:t>吃好</a:t>
            </a:r>
            <a:endParaRPr lang="en-US" sz="2000" b="1" dirty="0">
              <a:latin typeface="Bernard MT Condensed" panose="02050806060905020404" pitchFamily="18" charset="0"/>
              <a:ea typeface="Batang" panose="02030600000101010101" pitchFamily="18" charset="-127"/>
            </a:endParaRPr>
          </a:p>
        </p:txBody>
      </p:sp>
      <p:sp>
        <p:nvSpPr>
          <p:cNvPr id="9" name="TextBox 8"/>
          <p:cNvSpPr txBox="1"/>
          <p:nvPr/>
        </p:nvSpPr>
        <p:spPr>
          <a:xfrm>
            <a:off x="6896669" y="1580530"/>
            <a:ext cx="2514600" cy="400110"/>
          </a:xfrm>
          <a:prstGeom prst="rect">
            <a:avLst/>
          </a:prstGeom>
          <a:noFill/>
        </p:spPr>
        <p:txBody>
          <a:bodyPr wrap="square" rtlCol="0">
            <a:spAutoFit/>
          </a:bodyPr>
          <a:lstStyle/>
          <a:p>
            <a:r>
              <a:rPr lang="en-US" sz="2000" dirty="0" err="1">
                <a:latin typeface="Bernard MT Condensed" panose="02050806060905020404" pitchFamily="18" charset="0"/>
                <a:ea typeface="Batang" panose="02030600000101010101" pitchFamily="18" charset="-127"/>
              </a:rPr>
              <a:t>Labu</a:t>
            </a:r>
            <a:r>
              <a:rPr lang="en-US" sz="2000" dirty="0">
                <a:latin typeface="Bernard MT Condensed" panose="02050806060905020404" pitchFamily="18" charset="0"/>
                <a:ea typeface="Batang" panose="02030600000101010101" pitchFamily="18" charset="-127"/>
              </a:rPr>
              <a:t> </a:t>
            </a:r>
            <a:r>
              <a:rPr lang="en-US" sz="2000" dirty="0" err="1">
                <a:latin typeface="Bernard MT Condensed" panose="02050806060905020404" pitchFamily="18" charset="0"/>
                <a:ea typeface="Batang" panose="02030600000101010101" pitchFamily="18" charset="-127"/>
              </a:rPr>
              <a:t>apetīti</a:t>
            </a:r>
            <a:endParaRPr lang="en-US" sz="2000" dirty="0">
              <a:latin typeface="Bernard MT Condensed" panose="02050806060905020404" pitchFamily="18" charset="0"/>
              <a:ea typeface="Batang" panose="02030600000101010101" pitchFamily="18" charset="-127"/>
            </a:endParaRPr>
          </a:p>
        </p:txBody>
      </p:sp>
      <p:sp>
        <p:nvSpPr>
          <p:cNvPr id="10" name="TextBox 9"/>
          <p:cNvSpPr txBox="1"/>
          <p:nvPr/>
        </p:nvSpPr>
        <p:spPr>
          <a:xfrm>
            <a:off x="-6824" y="3653531"/>
            <a:ext cx="2514600" cy="400110"/>
          </a:xfrm>
          <a:prstGeom prst="rect">
            <a:avLst/>
          </a:prstGeom>
          <a:noFill/>
        </p:spPr>
        <p:txBody>
          <a:bodyPr wrap="square" rtlCol="0">
            <a:spAutoFit/>
          </a:bodyPr>
          <a:lstStyle/>
          <a:p>
            <a:r>
              <a:rPr lang="en-US" sz="2000" dirty="0" err="1">
                <a:latin typeface="Bernard MT Condensed" panose="02050806060905020404" pitchFamily="18" charset="0"/>
                <a:ea typeface="Batang" panose="02030600000101010101" pitchFamily="18" charset="-127"/>
              </a:rPr>
              <a:t>Mahlzeit</a:t>
            </a:r>
            <a:r>
              <a:rPr lang="en-US" sz="2000" dirty="0">
                <a:latin typeface="Bernard MT Condensed" panose="02050806060905020404" pitchFamily="18" charset="0"/>
                <a:ea typeface="Batang" panose="02030600000101010101" pitchFamily="18" charset="-127"/>
              </a:rPr>
              <a:t>!</a:t>
            </a:r>
          </a:p>
        </p:txBody>
      </p:sp>
      <p:sp>
        <p:nvSpPr>
          <p:cNvPr id="11" name="TextBox 10"/>
          <p:cNvSpPr txBox="1"/>
          <p:nvPr/>
        </p:nvSpPr>
        <p:spPr>
          <a:xfrm>
            <a:off x="9099" y="4436034"/>
            <a:ext cx="2514600" cy="400110"/>
          </a:xfrm>
          <a:prstGeom prst="rect">
            <a:avLst/>
          </a:prstGeom>
          <a:noFill/>
        </p:spPr>
        <p:txBody>
          <a:bodyPr wrap="square" rtlCol="0">
            <a:spAutoFit/>
          </a:bodyPr>
          <a:lstStyle/>
          <a:p>
            <a:r>
              <a:rPr lang="az-Cyrl-AZ" sz="2000" b="1" dirty="0">
                <a:latin typeface="Bernard MT Condensed" panose="02050806060905020404" pitchFamily="18" charset="0"/>
                <a:ea typeface="Batang" panose="02030600000101010101" pitchFamily="18" charset="-127"/>
              </a:rPr>
              <a:t>Пријатно! </a:t>
            </a:r>
            <a:endParaRPr lang="en-US" sz="2000" b="1" dirty="0">
              <a:latin typeface="Bernard MT Condensed" panose="02050806060905020404" pitchFamily="18" charset="0"/>
              <a:ea typeface="Batang" panose="02030600000101010101" pitchFamily="18" charset="-127"/>
            </a:endParaRPr>
          </a:p>
        </p:txBody>
      </p:sp>
      <p:sp>
        <p:nvSpPr>
          <p:cNvPr id="12" name="TextBox 11"/>
          <p:cNvSpPr txBox="1"/>
          <p:nvPr/>
        </p:nvSpPr>
        <p:spPr>
          <a:xfrm>
            <a:off x="6781800" y="4435778"/>
            <a:ext cx="2514600" cy="400110"/>
          </a:xfrm>
          <a:prstGeom prst="rect">
            <a:avLst/>
          </a:prstGeom>
          <a:noFill/>
        </p:spPr>
        <p:txBody>
          <a:bodyPr wrap="square" rtlCol="0">
            <a:spAutoFit/>
          </a:bodyPr>
          <a:lstStyle/>
          <a:p>
            <a:r>
              <a:rPr lang="en-US" sz="2000" dirty="0" err="1">
                <a:latin typeface="Bernard MT Condensed" panose="02050806060905020404" pitchFamily="18" charset="0"/>
                <a:ea typeface="Batang" panose="02030600000101010101" pitchFamily="18" charset="-127"/>
              </a:rPr>
              <a:t>Thokoleza</a:t>
            </a:r>
            <a:r>
              <a:rPr lang="en-US" sz="2000" dirty="0">
                <a:latin typeface="Bernard MT Condensed" panose="02050806060905020404" pitchFamily="18" charset="0"/>
                <a:ea typeface="Batang" panose="02030600000101010101" pitchFamily="18" charset="-127"/>
              </a:rPr>
              <a:t> </a:t>
            </a:r>
            <a:r>
              <a:rPr lang="en-US" sz="2000" dirty="0" err="1">
                <a:latin typeface="Bernard MT Condensed" panose="02050806060905020404" pitchFamily="18" charset="0"/>
                <a:ea typeface="Batang" panose="02030600000101010101" pitchFamily="18" charset="-127"/>
              </a:rPr>
              <a:t>ukudla</a:t>
            </a:r>
            <a:r>
              <a:rPr lang="en-US" sz="2000" dirty="0">
                <a:latin typeface="Bernard MT Condensed" panose="02050806060905020404" pitchFamily="18" charset="0"/>
                <a:ea typeface="Batang" panose="02030600000101010101" pitchFamily="18" charset="-127"/>
              </a:rPr>
              <a:t>!</a:t>
            </a:r>
          </a:p>
        </p:txBody>
      </p:sp>
      <p:sp>
        <p:nvSpPr>
          <p:cNvPr id="13" name="TextBox 12"/>
          <p:cNvSpPr txBox="1"/>
          <p:nvPr/>
        </p:nvSpPr>
        <p:spPr>
          <a:xfrm>
            <a:off x="6873923" y="3653531"/>
            <a:ext cx="2514600" cy="400110"/>
          </a:xfrm>
          <a:prstGeom prst="rect">
            <a:avLst/>
          </a:prstGeom>
          <a:noFill/>
        </p:spPr>
        <p:txBody>
          <a:bodyPr wrap="square" rtlCol="0">
            <a:spAutoFit/>
          </a:bodyPr>
          <a:lstStyle/>
          <a:p>
            <a:r>
              <a:rPr lang="az-Cyrl-AZ" sz="2000" b="1" dirty="0">
                <a:latin typeface="Bernard MT Condensed" panose="02050806060905020404" pitchFamily="18" charset="0"/>
                <a:ea typeface="Batang" panose="02030600000101010101" pitchFamily="18" charset="-127"/>
              </a:rPr>
              <a:t>Смачного!</a:t>
            </a:r>
            <a:endParaRPr lang="en-US" sz="2000" b="1" dirty="0">
              <a:latin typeface="Bernard MT Condensed" panose="02050806060905020404" pitchFamily="18" charset="0"/>
              <a:ea typeface="Batang" panose="02030600000101010101" pitchFamily="18" charset="-127"/>
            </a:endParaRPr>
          </a:p>
        </p:txBody>
      </p:sp>
      <p:sp>
        <p:nvSpPr>
          <p:cNvPr id="14" name="TextBox 13"/>
          <p:cNvSpPr txBox="1"/>
          <p:nvPr/>
        </p:nvSpPr>
        <p:spPr>
          <a:xfrm>
            <a:off x="6896669" y="2287857"/>
            <a:ext cx="2514600" cy="400110"/>
          </a:xfrm>
          <a:prstGeom prst="rect">
            <a:avLst/>
          </a:prstGeom>
          <a:noFill/>
        </p:spPr>
        <p:txBody>
          <a:bodyPr wrap="square" rtlCol="0">
            <a:spAutoFit/>
          </a:bodyPr>
          <a:lstStyle/>
          <a:p>
            <a:r>
              <a:rPr lang="th-TH" sz="2000" b="1" dirty="0"/>
              <a:t>กินให้อร่อย</a:t>
            </a:r>
            <a:endParaRPr lang="en-US" sz="2000" b="1" dirty="0">
              <a:latin typeface="Bernard MT Condensed" panose="02050806060905020404" pitchFamily="18" charset="0"/>
              <a:ea typeface="Batang" panose="02030600000101010101" pitchFamily="18" charset="-127"/>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435035"/>
            <a:ext cx="609600" cy="609600"/>
          </a:xfrm>
          <a:prstGeom prst="rect">
            <a:avLst/>
          </a:prstGeom>
        </p:spPr>
      </p:pic>
    </p:spTree>
    <p:extLst>
      <p:ext uri="{BB962C8B-B14F-4D97-AF65-F5344CB8AC3E}">
        <p14:creationId xmlns:p14="http://schemas.microsoft.com/office/powerpoint/2010/main" val="361217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6131" fill="hold"/>
                                        <p:tgtEl>
                                          <p:spTgt spid="5"/>
                                        </p:tgtEl>
                                      </p:cBhvr>
                                    </p:cmd>
                                  </p:childTnLst>
                                </p:cTn>
                              </p:par>
                            </p:childTnLst>
                          </p:cTn>
                        </p:par>
                      </p:childTnLst>
                    </p:cTn>
                  </p:par>
                </p:childTnLst>
              </p:cTn>
              <p:nextCondLst>
                <p:cond evt="onClick" delay="0">
                  <p:tgtEl>
                    <p:spTgt spid="5"/>
                  </p:tgtEl>
                </p:cond>
              </p:nextCondLst>
            </p:seq>
            <p:audio>
              <p:cMediaNode vol="100000">
                <p:cTn id="15"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a:xfrm>
            <a:off x="304800" y="1524000"/>
            <a:ext cx="8500872" cy="4724400"/>
          </a:xfrm>
        </p:spPr>
        <p:txBody>
          <a:bodyPr>
            <a:noAutofit/>
          </a:bodyPr>
          <a:lstStyle/>
          <a:p>
            <a:pPr marL="0" indent="0">
              <a:buNone/>
            </a:pPr>
            <a:r>
              <a:rPr lang="en-US" sz="1400" dirty="0"/>
              <a:t>Career Services. (2015). </a:t>
            </a:r>
            <a:r>
              <a:rPr lang="en-US" sz="1400" i="1" dirty="0"/>
              <a:t>Dining Etiquette: A </a:t>
            </a:r>
            <a:r>
              <a:rPr lang="en-US" sz="1400" i="1" dirty="0" smtClean="0"/>
              <a:t>Guide </a:t>
            </a:r>
            <a:r>
              <a:rPr lang="en-US" sz="1400" i="1" dirty="0"/>
              <a:t>to Professional Business  Etiquette.</a:t>
            </a:r>
            <a:r>
              <a:rPr lang="en-US" sz="1400" dirty="0"/>
              <a:t> Retrieved from Career Services: </a:t>
            </a:r>
            <a:r>
              <a:rPr lang="en-US" sz="1400" u="sng" dirty="0" smtClean="0">
                <a:hlinkClick r:id="rId5"/>
              </a:rPr>
              <a:t>https</a:t>
            </a:r>
            <a:r>
              <a:rPr lang="en-US" sz="1400" u="sng" dirty="0">
                <a:hlinkClick r:id="rId5"/>
              </a:rPr>
              <a:t>://</a:t>
            </a:r>
            <a:r>
              <a:rPr lang="en-US" sz="1400" u="sng" dirty="0" smtClean="0">
                <a:hlinkClick r:id="rId5"/>
              </a:rPr>
              <a:t>portal.utpa.edu/portal/page/portal/utpa_main/dsa_home/career_home/site_images_and_files/Dining%20Etiquette%202011_0.pdf</a:t>
            </a:r>
            <a:endParaRPr lang="en-US" sz="1400" dirty="0"/>
          </a:p>
          <a:p>
            <a:pPr marL="0" indent="0">
              <a:buNone/>
            </a:pPr>
            <a:r>
              <a:rPr lang="en-US" sz="1400" dirty="0"/>
              <a:t/>
            </a:r>
            <a:br>
              <a:rPr lang="en-US" sz="1400" dirty="0"/>
            </a:br>
            <a:r>
              <a:rPr lang="en-US" sz="1400" dirty="0" err="1"/>
              <a:t>Lubin</a:t>
            </a:r>
            <a:r>
              <a:rPr lang="en-US" sz="1400" dirty="0"/>
              <a:t>, G., &amp; </a:t>
            </a:r>
            <a:r>
              <a:rPr lang="en-US" sz="1400" dirty="0" err="1"/>
              <a:t>Bhasin</a:t>
            </a:r>
            <a:r>
              <a:rPr lang="en-US" sz="1400" dirty="0"/>
              <a:t>, K. (2012, April 19). </a:t>
            </a:r>
            <a:r>
              <a:rPr lang="en-US" sz="1400" i="1" dirty="0"/>
              <a:t>29 Rules Of Etiquette For Your Next Business Lunch</a:t>
            </a:r>
            <a:r>
              <a:rPr lang="en-US" sz="1400" dirty="0"/>
              <a:t>. Retrieved </a:t>
            </a:r>
            <a:r>
              <a:rPr lang="en-US" sz="1400" dirty="0" smtClean="0"/>
              <a:t>from </a:t>
            </a:r>
            <a:r>
              <a:rPr lang="en-US" sz="1400" dirty="0"/>
              <a:t>Business Insider: </a:t>
            </a:r>
            <a:r>
              <a:rPr lang="en-US" sz="1400" u="sng" dirty="0">
                <a:hlinkClick r:id="rId6"/>
              </a:rPr>
              <a:t>http://www.businessinsider.com/rules-of-dining-etiquette-2012-4</a:t>
            </a:r>
            <a:endParaRPr lang="en-US" sz="1400" dirty="0"/>
          </a:p>
          <a:p>
            <a:pPr marL="0" indent="0">
              <a:buNone/>
            </a:pPr>
            <a:r>
              <a:rPr lang="en-US" sz="1400" dirty="0"/>
              <a:t/>
            </a:r>
            <a:br>
              <a:rPr lang="en-US" sz="1400" dirty="0"/>
            </a:br>
            <a:r>
              <a:rPr lang="en-US" sz="1400" dirty="0" err="1"/>
              <a:t>Sabath</a:t>
            </a:r>
            <a:r>
              <a:rPr lang="en-US" sz="1400" dirty="0"/>
              <a:t>, Ann Marie. Business Etiquette in Brief: The Competitive Edge for Today’s Professional. Holbrook: Bob Adams, Inc. , 1993. Print.</a:t>
            </a:r>
          </a:p>
          <a:p>
            <a:pPr marL="914400" indent="-914400">
              <a:buNone/>
            </a:pPr>
            <a:endParaRPr lang="en-US" sz="1400" dirty="0" smtClean="0"/>
          </a:p>
          <a:p>
            <a:pPr marL="914400" indent="-914400">
              <a:buNone/>
            </a:pPr>
            <a:r>
              <a:rPr lang="en-US" sz="1400" dirty="0" err="1" smtClean="0"/>
              <a:t>Windingland</a:t>
            </a:r>
            <a:r>
              <a:rPr lang="en-US" sz="1400" dirty="0"/>
              <a:t>, D. (2011, December 20). </a:t>
            </a:r>
            <a:r>
              <a:rPr lang="en-US" sz="1400" i="1" dirty="0"/>
              <a:t>Don’t be a Dinner Dope: Cheat Sheet for Dining </a:t>
            </a:r>
            <a:r>
              <a:rPr lang="en-US" sz="1400" i="1" dirty="0" smtClean="0"/>
              <a:t>Etiquette</a:t>
            </a:r>
            <a:r>
              <a:rPr lang="en-US" sz="1400" dirty="0" smtClean="0"/>
              <a:t>.</a:t>
            </a:r>
          </a:p>
          <a:p>
            <a:pPr marL="914400" indent="-914400">
              <a:buNone/>
            </a:pPr>
            <a:r>
              <a:rPr lang="en-US" sz="1400" dirty="0" smtClean="0"/>
              <a:t>Retrieved </a:t>
            </a:r>
            <a:r>
              <a:rPr lang="en-US" sz="1400" dirty="0"/>
              <a:t>from Small Talk, Big Results: </a:t>
            </a:r>
            <a:r>
              <a:rPr lang="en-US" sz="1400" u="sng" dirty="0" smtClean="0">
                <a:hlinkClick r:id="rId7"/>
              </a:rPr>
              <a:t>https</a:t>
            </a:r>
            <a:r>
              <a:rPr lang="en-US" sz="1400" u="sng" dirty="0">
                <a:hlinkClick r:id="rId7"/>
              </a:rPr>
              <a:t>://</a:t>
            </a:r>
            <a:r>
              <a:rPr lang="en-US" sz="1400" u="sng" dirty="0" smtClean="0">
                <a:hlinkClick r:id="rId7"/>
              </a:rPr>
              <a:t>smalltalkbigresults.wordpress.com/2011/12/20/dont-be</a:t>
            </a:r>
          </a:p>
          <a:p>
            <a:pPr marL="914400" indent="-914400">
              <a:buNone/>
            </a:pPr>
            <a:r>
              <a:rPr lang="en-US" sz="1400" u="sng" dirty="0" smtClean="0">
                <a:hlinkClick r:id="rId7"/>
              </a:rPr>
              <a:t>a-dinner-dope-cheat-sheet-</a:t>
            </a:r>
            <a:r>
              <a:rPr lang="en-US" sz="1400" dirty="0" smtClean="0">
                <a:hlinkClick r:id="rId7"/>
              </a:rPr>
              <a:t>   </a:t>
            </a:r>
            <a:r>
              <a:rPr lang="en-US" sz="1400" u="sng" dirty="0" smtClean="0">
                <a:hlinkClick r:id="rId7"/>
              </a:rPr>
              <a:t>for-dining-etiquette</a:t>
            </a:r>
            <a:r>
              <a:rPr lang="en-US" sz="1400" u="sng" dirty="0">
                <a:hlinkClick r:id="rId7"/>
              </a:rPr>
              <a:t>/</a:t>
            </a:r>
            <a:r>
              <a:rPr lang="en-US" sz="1400" dirty="0"/>
              <a:t> </a:t>
            </a:r>
            <a:endParaRPr lang="en-US" sz="800" dirty="0"/>
          </a:p>
          <a:p>
            <a:pPr marL="0" indent="0">
              <a:buNone/>
            </a:pPr>
            <a:r>
              <a:rPr lang="en-US" sz="1400" i="1" dirty="0" smtClean="0"/>
              <a:t>Dinning </a:t>
            </a:r>
            <a:r>
              <a:rPr lang="en-US" sz="1400" i="1" dirty="0"/>
              <a:t>Etiquette Guide: Restaurant and Dinner Party Manners and </a:t>
            </a:r>
            <a:r>
              <a:rPr lang="en-US" sz="1400" i="1" dirty="0" smtClean="0"/>
              <a:t>Etiquette</a:t>
            </a:r>
          </a:p>
          <a:p>
            <a:pPr marL="0" indent="0">
              <a:buNone/>
            </a:pPr>
            <a:r>
              <a:rPr lang="en-US" sz="1400" dirty="0" smtClean="0">
                <a:hlinkClick r:id="rId8"/>
              </a:rPr>
              <a:t>http</a:t>
            </a:r>
            <a:r>
              <a:rPr lang="en-US" sz="1400" dirty="0">
                <a:hlinkClick r:id="rId8"/>
              </a:rPr>
              <a:t>://</a:t>
            </a:r>
            <a:r>
              <a:rPr lang="en-US" sz="1400" dirty="0" smtClean="0">
                <a:hlinkClick r:id="rId8"/>
              </a:rPr>
              <a:t>whatscookingamerica.net/Menu/DiningEtiquetteGuide.htm</a:t>
            </a:r>
            <a:endParaRPr lang="en-US" sz="1400" dirty="0" smtClean="0"/>
          </a:p>
          <a:p>
            <a:pPr marL="0" indent="0">
              <a:buNone/>
            </a:pPr>
            <a:endParaRPr lang="en-US" sz="1400" dirty="0"/>
          </a:p>
          <a:p>
            <a:pPr marL="0" indent="0">
              <a:buNone/>
            </a:pPr>
            <a:r>
              <a:rPr lang="en-US" sz="1400" dirty="0" err="1" smtClean="0"/>
              <a:t>Sabath</a:t>
            </a:r>
            <a:r>
              <a:rPr lang="en-US" sz="1400" dirty="0"/>
              <a:t>, Ann Marie. </a:t>
            </a:r>
            <a:r>
              <a:rPr lang="en-US" sz="1400" i="1" dirty="0"/>
              <a:t>Business Etiquette in Brief: The Competitive Edge for </a:t>
            </a:r>
            <a:r>
              <a:rPr lang="en-US" sz="1400" i="1" dirty="0" smtClean="0"/>
              <a:t>Today’s </a:t>
            </a:r>
            <a:r>
              <a:rPr lang="en-US" sz="1400" i="1" dirty="0"/>
              <a:t>Professional</a:t>
            </a:r>
            <a:r>
              <a:rPr lang="en-US" sz="1400" dirty="0"/>
              <a:t>. </a:t>
            </a:r>
            <a:r>
              <a:rPr lang="en-US" sz="1400" dirty="0" smtClean="0"/>
              <a:t>Holbrook</a:t>
            </a:r>
            <a:r>
              <a:rPr lang="en-US" sz="1400" dirty="0"/>
              <a:t>: Bob Adams, Inc. , 1993. Print</a:t>
            </a:r>
            <a:r>
              <a:rPr lang="en-US" sz="1400" dirty="0" smtClean="0"/>
              <a:t>.</a:t>
            </a:r>
          </a:p>
          <a:p>
            <a:pPr marL="0" indent="0">
              <a:buNone/>
            </a:pPr>
            <a:endParaRPr lang="en-US" sz="1400" dirty="0" smtClean="0"/>
          </a:p>
          <a:p>
            <a:pPr marL="0" indent="0">
              <a:buNone/>
            </a:pPr>
            <a:r>
              <a:rPr lang="en-US" sz="1400" dirty="0"/>
              <a:t>http://www.slideshare.net/SMConsulting/dining-etiquette-12123953</a:t>
            </a:r>
          </a:p>
          <a:p>
            <a:endParaRPr lang="en-US" sz="2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3400" y="371856"/>
            <a:ext cx="609600" cy="609600"/>
          </a:xfrm>
          <a:prstGeom prst="rect">
            <a:avLst/>
          </a:prstGeom>
        </p:spPr>
      </p:pic>
    </p:spTree>
    <p:extLst>
      <p:ext uri="{BB962C8B-B14F-4D97-AF65-F5344CB8AC3E}">
        <p14:creationId xmlns:p14="http://schemas.microsoft.com/office/powerpoint/2010/main" val="4069225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a:t>
            </a:r>
            <a:endParaRPr lang="en-US" dirty="0"/>
          </a:p>
        </p:txBody>
      </p:sp>
      <p:sp>
        <p:nvSpPr>
          <p:cNvPr id="3" name="Content Placeholder 2"/>
          <p:cNvSpPr>
            <a:spLocks noGrp="1"/>
          </p:cNvSpPr>
          <p:nvPr>
            <p:ph sz="quarter" idx="1"/>
          </p:nvPr>
        </p:nvSpPr>
        <p:spPr>
          <a:xfrm>
            <a:off x="301752" y="1752600"/>
            <a:ext cx="8503920" cy="4346448"/>
          </a:xfrm>
        </p:spPr>
        <p:txBody>
          <a:bodyPr>
            <a:normAutofit/>
          </a:bodyPr>
          <a:lstStyle/>
          <a:p>
            <a:pPr marL="0" indent="0" algn="ctr">
              <a:buNone/>
            </a:pPr>
            <a:r>
              <a:rPr lang="en-US" b="1" dirty="0" smtClean="0"/>
              <a:t>Student </a:t>
            </a:r>
            <a:r>
              <a:rPr lang="en-US" b="1" dirty="0"/>
              <a:t>Career Development</a:t>
            </a:r>
          </a:p>
          <a:p>
            <a:pPr marL="0" indent="0" algn="ctr">
              <a:buNone/>
            </a:pPr>
            <a:r>
              <a:rPr lang="en-US" dirty="0"/>
              <a:t>ADMIN 036</a:t>
            </a:r>
          </a:p>
          <a:p>
            <a:pPr marL="0" indent="0" algn="ctr">
              <a:buNone/>
            </a:pPr>
            <a:r>
              <a:rPr lang="en-US" dirty="0">
                <a:hlinkClick r:id="rId5"/>
              </a:rPr>
              <a:t>careers@shawnee.edu</a:t>
            </a:r>
            <a:endParaRPr lang="en-US" dirty="0"/>
          </a:p>
          <a:p>
            <a:pPr marL="0" indent="0" algn="ctr">
              <a:buNone/>
            </a:pPr>
            <a:r>
              <a:rPr lang="en-US" dirty="0" smtClean="0"/>
              <a:t>(740) 351-3027</a:t>
            </a:r>
            <a:endParaRPr lang="en-US" dirty="0"/>
          </a:p>
          <a:p>
            <a:pPr marL="274320" lvl="1" indent="0">
              <a:buNone/>
            </a:pPr>
            <a:endParaRPr lang="en-US" dirty="0" smtClean="0"/>
          </a:p>
          <a:p>
            <a:pPr marL="274320" lvl="1" indent="0">
              <a:buNone/>
            </a:pPr>
            <a:endParaRPr lang="en-US" dirty="0" smtClean="0"/>
          </a:p>
          <a:p>
            <a:pPr marL="274320" lvl="1" indent="0">
              <a:buNone/>
            </a:pP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438091"/>
            <a:ext cx="609600" cy="609600"/>
          </a:xfrm>
          <a:prstGeom prst="rect">
            <a:avLst/>
          </a:prstGeom>
        </p:spPr>
      </p:pic>
    </p:spTree>
    <p:extLst>
      <p:ext uri="{BB962C8B-B14F-4D97-AF65-F5344CB8AC3E}">
        <p14:creationId xmlns:p14="http://schemas.microsoft.com/office/powerpoint/2010/main" val="3436483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First Impressions Mean Everything</a:t>
            </a:r>
            <a:endParaRPr lang="en-US" dirty="0"/>
          </a:p>
        </p:txBody>
      </p:sp>
      <p:sp>
        <p:nvSpPr>
          <p:cNvPr id="3" name="Content Placeholder 2"/>
          <p:cNvSpPr>
            <a:spLocks noGrp="1"/>
          </p:cNvSpPr>
          <p:nvPr>
            <p:ph sz="quarter" idx="1"/>
          </p:nvPr>
        </p:nvSpPr>
        <p:spPr>
          <a:xfrm>
            <a:off x="301752" y="1752600"/>
            <a:ext cx="8503920" cy="4724400"/>
          </a:xfrm>
        </p:spPr>
        <p:txBody>
          <a:bodyPr>
            <a:normAutofit/>
          </a:bodyPr>
          <a:lstStyle/>
          <a:p>
            <a:r>
              <a:rPr lang="en-US" sz="2800" dirty="0" smtClean="0"/>
              <a:t>You never get a second chance to make a first impression. </a:t>
            </a:r>
          </a:p>
          <a:p>
            <a:r>
              <a:rPr lang="en-US" sz="2800" dirty="0" smtClean="0"/>
              <a:t>Many people were </a:t>
            </a:r>
            <a:r>
              <a:rPr lang="en-US" sz="2800" dirty="0"/>
              <a:t>never taught </a:t>
            </a:r>
            <a:r>
              <a:rPr lang="en-US" sz="2800" dirty="0" smtClean="0"/>
              <a:t>the </a:t>
            </a:r>
            <a:r>
              <a:rPr lang="en-US" sz="2800" dirty="0"/>
              <a:t>fundamentals of dining etiquette. </a:t>
            </a:r>
            <a:endParaRPr lang="en-US" sz="2800" dirty="0" smtClean="0"/>
          </a:p>
          <a:p>
            <a:pPr lvl="1"/>
            <a:r>
              <a:rPr lang="en-US" sz="2300" dirty="0" smtClean="0"/>
              <a:t>….which </a:t>
            </a:r>
            <a:r>
              <a:rPr lang="en-US" sz="2300" dirty="0"/>
              <a:t>way should I pass? </a:t>
            </a:r>
            <a:endParaRPr lang="en-US" sz="2300" dirty="0" smtClean="0"/>
          </a:p>
          <a:p>
            <a:pPr lvl="1"/>
            <a:r>
              <a:rPr lang="en-US" sz="2300" dirty="0" smtClean="0"/>
              <a:t>…which </a:t>
            </a:r>
            <a:r>
              <a:rPr lang="en-US" sz="2300" dirty="0"/>
              <a:t>fork is mine? </a:t>
            </a:r>
            <a:endParaRPr lang="en-US" sz="2300" dirty="0" smtClean="0"/>
          </a:p>
          <a:p>
            <a:pPr lvl="1"/>
            <a:r>
              <a:rPr lang="en-US" sz="2300" dirty="0" smtClean="0"/>
              <a:t>…what </a:t>
            </a:r>
            <a:r>
              <a:rPr lang="en-US" sz="2300" dirty="0"/>
              <a:t>do I do with my napkin? </a:t>
            </a:r>
          </a:p>
          <a:p>
            <a:r>
              <a:rPr lang="en-US" sz="2800" b="1" dirty="0" smtClean="0"/>
              <a:t>Remember</a:t>
            </a:r>
            <a:r>
              <a:rPr lang="en-US" sz="2800" b="1" dirty="0"/>
              <a:t>, the meal is an extension of the interview so put your best foot forward. </a:t>
            </a:r>
          </a:p>
          <a:p>
            <a:pPr marL="0" indent="0">
              <a:buNone/>
            </a:pP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434574"/>
            <a:ext cx="609600" cy="609600"/>
          </a:xfrm>
          <a:prstGeom prst="rect">
            <a:avLst/>
          </a:prstGeom>
        </p:spPr>
      </p:pic>
    </p:spTree>
    <p:extLst>
      <p:ext uri="{BB962C8B-B14F-4D97-AF65-F5344CB8AC3E}">
        <p14:creationId xmlns:p14="http://schemas.microsoft.com/office/powerpoint/2010/main" val="2869966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8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You Arrive</a:t>
            </a:r>
            <a:endParaRPr lang="en-US" dirty="0"/>
          </a:p>
        </p:txBody>
      </p:sp>
      <p:sp>
        <p:nvSpPr>
          <p:cNvPr id="3" name="Content Placeholder 2"/>
          <p:cNvSpPr>
            <a:spLocks noGrp="1"/>
          </p:cNvSpPr>
          <p:nvPr>
            <p:ph sz="quarter" idx="1"/>
          </p:nvPr>
        </p:nvSpPr>
        <p:spPr>
          <a:xfrm>
            <a:off x="228600" y="1600200"/>
            <a:ext cx="8686800" cy="5029200"/>
          </a:xfrm>
        </p:spPr>
        <p:txBody>
          <a:bodyPr>
            <a:normAutofit fontScale="77500" lnSpcReduction="20000"/>
          </a:bodyPr>
          <a:lstStyle/>
          <a:p>
            <a:pPr>
              <a:lnSpc>
                <a:spcPct val="90000"/>
              </a:lnSpc>
            </a:pPr>
            <a:r>
              <a:rPr lang="en-US" sz="3100" dirty="0" smtClean="0"/>
              <a:t>What do you do if you arrive first?</a:t>
            </a:r>
          </a:p>
          <a:p>
            <a:pPr>
              <a:lnSpc>
                <a:spcPct val="90000"/>
              </a:lnSpc>
            </a:pPr>
            <a:endParaRPr lang="en-US" sz="1600" dirty="0"/>
          </a:p>
          <a:p>
            <a:pPr>
              <a:lnSpc>
                <a:spcPct val="90000"/>
              </a:lnSpc>
            </a:pPr>
            <a:r>
              <a:rPr lang="en-US" sz="3100" dirty="0" smtClean="0"/>
              <a:t>Name Tag</a:t>
            </a:r>
            <a:endParaRPr lang="en-US" sz="3100" dirty="0"/>
          </a:p>
          <a:p>
            <a:pPr marL="0" indent="0">
              <a:lnSpc>
                <a:spcPct val="90000"/>
              </a:lnSpc>
              <a:buNone/>
            </a:pPr>
            <a:endParaRPr lang="en-US" sz="1600" dirty="0" smtClean="0"/>
          </a:p>
          <a:p>
            <a:pPr>
              <a:lnSpc>
                <a:spcPct val="90000"/>
              </a:lnSpc>
            </a:pPr>
            <a:r>
              <a:rPr lang="en-US" sz="3100" dirty="0" smtClean="0"/>
              <a:t>When </a:t>
            </a:r>
            <a:r>
              <a:rPr lang="en-US" sz="3100" dirty="0"/>
              <a:t>meeting someone…</a:t>
            </a:r>
          </a:p>
          <a:p>
            <a:pPr lvl="1">
              <a:lnSpc>
                <a:spcPct val="90000"/>
              </a:lnSpc>
            </a:pPr>
            <a:r>
              <a:rPr lang="en-US" sz="2600" dirty="0" smtClean="0"/>
              <a:t>…rise </a:t>
            </a:r>
            <a:r>
              <a:rPr lang="en-US" sz="2600" dirty="0"/>
              <a:t>if you are seated.</a:t>
            </a:r>
          </a:p>
          <a:p>
            <a:pPr lvl="1">
              <a:lnSpc>
                <a:spcPct val="90000"/>
              </a:lnSpc>
            </a:pPr>
            <a:r>
              <a:rPr lang="en-US" sz="2600" dirty="0" smtClean="0"/>
              <a:t>…smile </a:t>
            </a:r>
            <a:r>
              <a:rPr lang="en-US" sz="2600" dirty="0"/>
              <a:t>and extend your hand.</a:t>
            </a:r>
          </a:p>
          <a:p>
            <a:pPr lvl="1">
              <a:lnSpc>
                <a:spcPct val="90000"/>
              </a:lnSpc>
            </a:pPr>
            <a:r>
              <a:rPr lang="en-US" sz="2600" dirty="0" smtClean="0"/>
              <a:t>…repeat </a:t>
            </a:r>
            <a:r>
              <a:rPr lang="en-US" sz="2600" dirty="0"/>
              <a:t>the other person’s name in your greeting.</a:t>
            </a:r>
          </a:p>
          <a:p>
            <a:pPr marL="0" indent="0">
              <a:buNone/>
            </a:pPr>
            <a:endParaRPr lang="en-US" sz="2600" dirty="0" smtClean="0"/>
          </a:p>
          <a:p>
            <a:r>
              <a:rPr lang="en-US" sz="2800" dirty="0" smtClean="0"/>
              <a:t>Do </a:t>
            </a:r>
            <a:r>
              <a:rPr lang="en-US" sz="2800" dirty="0"/>
              <a:t>not place any bags, purses, sunglasses, cell phones, or briefcases on the </a:t>
            </a:r>
            <a:r>
              <a:rPr lang="en-US" sz="2800" dirty="0" smtClean="0"/>
              <a:t>table.</a:t>
            </a:r>
          </a:p>
          <a:p>
            <a:endParaRPr lang="en-US" sz="2800" dirty="0" smtClean="0"/>
          </a:p>
          <a:p>
            <a:r>
              <a:rPr lang="en-US" sz="2800" dirty="0" smtClean="0"/>
              <a:t>Do not order one of the most expensive items on the menu if you are not the host.</a:t>
            </a:r>
            <a:endParaRPr lang="en-US" sz="2800" dirty="0"/>
          </a:p>
          <a:p>
            <a:endParaRPr lang="en-US" sz="1600" dirty="0"/>
          </a:p>
          <a:p>
            <a:r>
              <a:rPr lang="en-US" sz="2800" dirty="0"/>
              <a:t>The meal begins when the host or hostess unfolds his or her napkin. This is your signal to do the same. </a:t>
            </a:r>
            <a:endParaRPr lang="en-US" sz="1600" dirty="0" smtClean="0"/>
          </a:p>
          <a:p>
            <a:endParaRPr lang="en-US" sz="2800" dirty="0" smtClean="0"/>
          </a:p>
          <a:p>
            <a:pPr>
              <a:buNone/>
            </a:pPr>
            <a:endParaRPr lang="en-US" sz="2800" dirty="0"/>
          </a:p>
          <a:p>
            <a:endParaRPr lang="en-US" sz="2800" dirty="0"/>
          </a:p>
          <a:p>
            <a:endParaRPr lang="en-US" dirty="0"/>
          </a:p>
        </p:txBody>
      </p:sp>
      <p:pic>
        <p:nvPicPr>
          <p:cNvPr id="1028" name="Picture 4" descr="https://law.wm.edu/news/stories/2013/photosets-for-2013/Etiquette%20Dinner/Etiquette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524000"/>
            <a:ext cx="286828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452980"/>
            <a:ext cx="609600" cy="609600"/>
          </a:xfrm>
          <a:prstGeom prst="rect">
            <a:avLst/>
          </a:prstGeom>
        </p:spPr>
      </p:pic>
    </p:spTree>
    <p:extLst>
      <p:ext uri="{BB962C8B-B14F-4D97-AF65-F5344CB8AC3E}">
        <p14:creationId xmlns:p14="http://schemas.microsoft.com/office/powerpoint/2010/main" val="1699129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8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Napkins</a:t>
            </a:r>
            <a:endParaRPr lang="en-US" dirty="0"/>
          </a:p>
        </p:txBody>
      </p:sp>
      <p:sp>
        <p:nvSpPr>
          <p:cNvPr id="3" name="Content Placeholder 2"/>
          <p:cNvSpPr>
            <a:spLocks noGrp="1"/>
          </p:cNvSpPr>
          <p:nvPr>
            <p:ph sz="quarter" idx="1"/>
          </p:nvPr>
        </p:nvSpPr>
        <p:spPr>
          <a:xfrm>
            <a:off x="3417741" y="1752600"/>
            <a:ext cx="5421459" cy="4724400"/>
          </a:xfrm>
        </p:spPr>
        <p:txBody>
          <a:bodyPr>
            <a:normAutofit fontScale="77500" lnSpcReduction="20000"/>
          </a:bodyPr>
          <a:lstStyle/>
          <a:p>
            <a:r>
              <a:rPr lang="en-US" sz="2800" dirty="0" smtClean="0"/>
              <a:t>Open the napkin below the table height</a:t>
            </a:r>
          </a:p>
          <a:p>
            <a:r>
              <a:rPr lang="en-US" sz="2800" dirty="0" smtClean="0"/>
              <a:t>The </a:t>
            </a:r>
            <a:r>
              <a:rPr lang="en-US" sz="2800" dirty="0"/>
              <a:t>napkin rests on the lap until the end of the </a:t>
            </a:r>
            <a:r>
              <a:rPr lang="en-US" sz="2800" dirty="0" smtClean="0"/>
              <a:t>meal.</a:t>
            </a:r>
          </a:p>
          <a:p>
            <a:pPr lvl="1"/>
            <a:r>
              <a:rPr lang="en-US" sz="2300" b="1" dirty="0" smtClean="0"/>
              <a:t>Use it to dab </a:t>
            </a:r>
            <a:r>
              <a:rPr lang="en-US" sz="2300" dirty="0" smtClean="0"/>
              <a:t>the corners of your mouth. </a:t>
            </a:r>
            <a:endParaRPr lang="en-US" sz="2300" dirty="0"/>
          </a:p>
          <a:p>
            <a:pPr lvl="1"/>
            <a:r>
              <a:rPr lang="en-US" sz="2300" b="1" dirty="0" smtClean="0"/>
              <a:t>NEVER</a:t>
            </a:r>
            <a:r>
              <a:rPr lang="en-US" sz="2300" dirty="0" smtClean="0"/>
              <a:t> </a:t>
            </a:r>
            <a:r>
              <a:rPr lang="en-US" sz="2300" dirty="0"/>
              <a:t>use it to </a:t>
            </a:r>
            <a:r>
              <a:rPr lang="en-US" sz="2300" dirty="0" smtClean="0"/>
              <a:t>blow </a:t>
            </a:r>
            <a:r>
              <a:rPr lang="en-US" sz="2300" dirty="0"/>
              <a:t>your </a:t>
            </a:r>
            <a:r>
              <a:rPr lang="en-US" sz="2300" dirty="0" smtClean="0"/>
              <a:t>nose!</a:t>
            </a:r>
          </a:p>
          <a:p>
            <a:endParaRPr lang="en-US" sz="1900" dirty="0" smtClean="0"/>
          </a:p>
          <a:p>
            <a:r>
              <a:rPr lang="en-US" sz="2800" dirty="0" smtClean="0"/>
              <a:t>If </a:t>
            </a:r>
            <a:r>
              <a:rPr lang="en-US" sz="2800" dirty="0"/>
              <a:t>you </a:t>
            </a:r>
            <a:r>
              <a:rPr lang="en-US" sz="2800" dirty="0" smtClean="0"/>
              <a:t>need to excuse </a:t>
            </a:r>
            <a:r>
              <a:rPr lang="en-US" sz="2800" dirty="0"/>
              <a:t>yourself from the table, loosely fold the napkin and place it </a:t>
            </a:r>
            <a:r>
              <a:rPr lang="en-US" sz="2800" b="1" dirty="0"/>
              <a:t>to the </a:t>
            </a:r>
            <a:r>
              <a:rPr lang="en-US" sz="2800" b="1" dirty="0" smtClean="0"/>
              <a:t>left of </a:t>
            </a:r>
            <a:r>
              <a:rPr lang="en-US" sz="2800" b="1" dirty="0"/>
              <a:t>your </a:t>
            </a:r>
            <a:r>
              <a:rPr lang="en-US" sz="2800" b="1" dirty="0" smtClean="0"/>
              <a:t>plate </a:t>
            </a:r>
            <a:r>
              <a:rPr lang="en-US" sz="2800" dirty="0" smtClean="0"/>
              <a:t>or on your chair. </a:t>
            </a:r>
            <a:r>
              <a:rPr lang="en-US" sz="2800" dirty="0"/>
              <a:t/>
            </a:r>
            <a:br>
              <a:rPr lang="en-US" sz="2800" dirty="0"/>
            </a:br>
            <a:endParaRPr lang="en-US" sz="2800" dirty="0"/>
          </a:p>
          <a:p>
            <a:r>
              <a:rPr lang="en-US" sz="2800" dirty="0" smtClean="0"/>
              <a:t>At </a:t>
            </a:r>
            <a:r>
              <a:rPr lang="en-US" sz="2800" dirty="0"/>
              <a:t>the end of the meal, leave the napkin </a:t>
            </a:r>
            <a:r>
              <a:rPr lang="en-US" sz="2800" b="1" dirty="0"/>
              <a:t>semi-folded at the </a:t>
            </a:r>
            <a:r>
              <a:rPr lang="en-US" sz="2800" b="1" dirty="0" smtClean="0"/>
              <a:t>right </a:t>
            </a:r>
            <a:r>
              <a:rPr lang="en-US" sz="2800" b="1" dirty="0"/>
              <a:t>side </a:t>
            </a:r>
            <a:r>
              <a:rPr lang="en-US" sz="2800" dirty="0"/>
              <a:t>of the place setting. It should not be crumpled or </a:t>
            </a:r>
            <a:r>
              <a:rPr lang="en-US" sz="2800" dirty="0" smtClean="0"/>
              <a:t>twisted.</a:t>
            </a:r>
            <a:endParaRPr lang="en-US" sz="2800" dirty="0"/>
          </a:p>
          <a:p>
            <a:endParaRPr lang="en-US" dirty="0" smtClean="0"/>
          </a:p>
          <a:p>
            <a:pPr lvl="1"/>
            <a:endParaRPr lang="en-US" dirty="0"/>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09938"/>
            <a:ext cx="278130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961" y="3962398"/>
            <a:ext cx="280670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456848"/>
            <a:ext cx="609600" cy="609600"/>
          </a:xfrm>
          <a:prstGeom prst="rect">
            <a:avLst/>
          </a:prstGeom>
        </p:spPr>
      </p:pic>
    </p:spTree>
    <p:extLst>
      <p:ext uri="{BB962C8B-B14F-4D97-AF65-F5344CB8AC3E}">
        <p14:creationId xmlns:p14="http://schemas.microsoft.com/office/powerpoint/2010/main" val="737006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92" fill="hold"/>
                                        <p:tgtEl>
                                          <p:spTgt spid="4"/>
                                        </p:tgtEl>
                                      </p:cBhvr>
                                    </p:cmd>
                                  </p:childTnLst>
                                </p:cTn>
                              </p:par>
                            </p:childTnLst>
                          </p:cTn>
                        </p:par>
                      </p:childTnLst>
                    </p:cTn>
                  </p:par>
                </p:childTnLst>
              </p:cTn>
              <p:nextCondLst>
                <p:cond evt="onClick" delay="0">
                  <p:tgtEl>
                    <p:spTgt spid="4"/>
                  </p:tgtEl>
                </p:cond>
              </p:nextCondLst>
            </p:seq>
            <p:audio>
              <p:cMediaNode vol="95455">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Art of Eating</a:t>
            </a:r>
            <a:endParaRPr lang="en-US" dirty="0"/>
          </a:p>
        </p:txBody>
      </p:sp>
      <p:sp>
        <p:nvSpPr>
          <p:cNvPr id="3" name="Content Placeholder 2"/>
          <p:cNvSpPr>
            <a:spLocks noGrp="1"/>
          </p:cNvSpPr>
          <p:nvPr>
            <p:ph sz="quarter" idx="1"/>
          </p:nvPr>
        </p:nvSpPr>
        <p:spPr>
          <a:xfrm>
            <a:off x="228600" y="1600200"/>
            <a:ext cx="8577072" cy="4498848"/>
          </a:xfrm>
        </p:spPr>
        <p:txBody>
          <a:bodyPr>
            <a:normAutofit fontScale="85000" lnSpcReduction="20000"/>
          </a:bodyPr>
          <a:lstStyle/>
          <a:p>
            <a:pPr>
              <a:lnSpc>
                <a:spcPct val="90000"/>
              </a:lnSpc>
            </a:pPr>
            <a:r>
              <a:rPr lang="en-US" sz="2800" dirty="0"/>
              <a:t>Wait until everyone is seated before </a:t>
            </a:r>
            <a:r>
              <a:rPr lang="en-US" sz="2800" dirty="0" smtClean="0"/>
              <a:t>eating and/or until your host takes their first bite.</a:t>
            </a:r>
          </a:p>
          <a:p>
            <a:pPr>
              <a:lnSpc>
                <a:spcPct val="90000"/>
              </a:lnSpc>
            </a:pPr>
            <a:endParaRPr lang="en-US" sz="2800" dirty="0"/>
          </a:p>
          <a:p>
            <a:pPr>
              <a:lnSpc>
                <a:spcPct val="90000"/>
              </a:lnSpc>
            </a:pPr>
            <a:r>
              <a:rPr lang="en-US" sz="2800" dirty="0"/>
              <a:t>When dining with others, everyone should start and finish at the same time. </a:t>
            </a:r>
            <a:endParaRPr lang="en-US" sz="2800" dirty="0" smtClean="0"/>
          </a:p>
          <a:p>
            <a:pPr>
              <a:lnSpc>
                <a:spcPct val="90000"/>
              </a:lnSpc>
            </a:pPr>
            <a:endParaRPr lang="en-US" sz="2800" dirty="0" smtClean="0"/>
          </a:p>
          <a:p>
            <a:pPr>
              <a:lnSpc>
                <a:spcPct val="90000"/>
              </a:lnSpc>
            </a:pPr>
            <a:r>
              <a:rPr lang="en-US" sz="2800" b="1" dirty="0" smtClean="0"/>
              <a:t>Cut one piece at a time while taking </a:t>
            </a:r>
            <a:r>
              <a:rPr lang="en-US" sz="2800" b="1" dirty="0"/>
              <a:t>small bites</a:t>
            </a:r>
            <a:r>
              <a:rPr lang="en-US" sz="2800" dirty="0"/>
              <a:t>, keep your mouth closed and finish chewing before continuing your conversation. </a:t>
            </a:r>
            <a:endParaRPr lang="en-US" sz="2800" dirty="0" smtClean="0"/>
          </a:p>
          <a:p>
            <a:pPr>
              <a:lnSpc>
                <a:spcPct val="90000"/>
              </a:lnSpc>
            </a:pPr>
            <a:endParaRPr lang="en-US" sz="2800" dirty="0"/>
          </a:p>
          <a:p>
            <a:r>
              <a:rPr lang="en-US" sz="2800" dirty="0"/>
              <a:t>Try not to gulp your food, it isn't very attractive</a:t>
            </a:r>
            <a:r>
              <a:rPr lang="en-US" sz="2800" dirty="0" smtClean="0"/>
              <a:t>.</a:t>
            </a:r>
          </a:p>
          <a:p>
            <a:endParaRPr lang="en-US" sz="2800" dirty="0" smtClean="0"/>
          </a:p>
          <a:p>
            <a:r>
              <a:rPr lang="en-US" sz="2800" dirty="0"/>
              <a:t>Do not use a toothpick or apply makeup at the table.</a:t>
            </a:r>
          </a:p>
          <a:p>
            <a:endParaRPr lang="en-US" sz="2800"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377952"/>
            <a:ext cx="609600" cy="609600"/>
          </a:xfrm>
          <a:prstGeom prst="rect">
            <a:avLst/>
          </a:prstGeom>
        </p:spPr>
      </p:pic>
    </p:spTree>
    <p:extLst>
      <p:ext uri="{BB962C8B-B14F-4D97-AF65-F5344CB8AC3E}">
        <p14:creationId xmlns:p14="http://schemas.microsoft.com/office/powerpoint/2010/main" val="1440930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560" fill="hold"/>
                                        <p:tgtEl>
                                          <p:spTgt spid="4"/>
                                        </p:tgtEl>
                                      </p:cBhvr>
                                    </p:cmd>
                                  </p:childTnLst>
                                </p:cTn>
                              </p:par>
                            </p:childTnLst>
                          </p:cTn>
                        </p:par>
                      </p:childTnLst>
                    </p:cTn>
                  </p:par>
                </p:childTnLst>
              </p:cTn>
              <p:nextCondLst>
                <p:cond evt="onClick" delay="0">
                  <p:tgtEl>
                    <p:spTgt spid="4"/>
                  </p:tgtEl>
                </p:cond>
              </p:nextCondLst>
            </p:seq>
            <p:audio>
              <p:cMediaNode vol="92424">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Silverware</a:t>
            </a:r>
            <a:endParaRPr lang="en-US" dirty="0"/>
          </a:p>
        </p:txBody>
      </p:sp>
      <p:sp>
        <p:nvSpPr>
          <p:cNvPr id="3" name="Content Placeholder 2"/>
          <p:cNvSpPr>
            <a:spLocks noGrp="1"/>
          </p:cNvSpPr>
          <p:nvPr>
            <p:ph sz="quarter" idx="1"/>
          </p:nvPr>
        </p:nvSpPr>
        <p:spPr>
          <a:xfrm>
            <a:off x="152400" y="1524000"/>
            <a:ext cx="6477000" cy="5029200"/>
          </a:xfrm>
        </p:spPr>
        <p:txBody>
          <a:bodyPr>
            <a:normAutofit/>
          </a:bodyPr>
          <a:lstStyle/>
          <a:p>
            <a:r>
              <a:rPr lang="en-US" dirty="0" smtClean="0"/>
              <a:t>A formal table setting can be overwhelming, but don’t panic!</a:t>
            </a:r>
          </a:p>
          <a:p>
            <a:pPr marL="274320" lvl="1">
              <a:buClr>
                <a:schemeClr val="accent1"/>
              </a:buClr>
              <a:buSzPct val="85000"/>
              <a:buFont typeface="Wingdings 2"/>
              <a:buChar char=""/>
            </a:pPr>
            <a:r>
              <a:rPr lang="en-US" sz="2700" dirty="0" smtClean="0">
                <a:solidFill>
                  <a:schemeClr val="tx1"/>
                </a:solidFill>
              </a:rPr>
              <a:t>Keep </a:t>
            </a:r>
            <a:r>
              <a:rPr lang="en-US" sz="2700" dirty="0">
                <a:solidFill>
                  <a:schemeClr val="tx1"/>
                </a:solidFill>
              </a:rPr>
              <a:t>utensils in the same order they appear on the table. </a:t>
            </a:r>
            <a:endParaRPr lang="en-US" sz="2700" dirty="0" smtClean="0">
              <a:solidFill>
                <a:schemeClr val="tx1"/>
              </a:solidFill>
            </a:endParaRPr>
          </a:p>
          <a:p>
            <a:pPr>
              <a:lnSpc>
                <a:spcPct val="90000"/>
              </a:lnSpc>
            </a:pPr>
            <a:r>
              <a:rPr lang="en-US" dirty="0" smtClean="0"/>
              <a:t>If a piece of silverware drops, leave it and ask for a replacement from your server.</a:t>
            </a:r>
          </a:p>
          <a:p>
            <a:pPr>
              <a:lnSpc>
                <a:spcPct val="90000"/>
              </a:lnSpc>
            </a:pPr>
            <a:r>
              <a:rPr lang="en-US" dirty="0" smtClean="0"/>
              <a:t>Silverware </a:t>
            </a:r>
            <a:r>
              <a:rPr lang="en-US" dirty="0"/>
              <a:t>should not touch the tablecloth once used. </a:t>
            </a:r>
          </a:p>
          <a:p>
            <a:pPr>
              <a:lnSpc>
                <a:spcPct val="90000"/>
              </a:lnSpc>
            </a:pPr>
            <a:r>
              <a:rPr lang="en-US" dirty="0" smtClean="0"/>
              <a:t>Between uses, place </a:t>
            </a:r>
            <a:r>
              <a:rPr lang="en-US" dirty="0"/>
              <a:t>your knife and fork in </a:t>
            </a:r>
            <a:r>
              <a:rPr lang="en-US" dirty="0" smtClean="0"/>
              <a:t>the resting position.</a:t>
            </a:r>
            <a:endParaRPr lang="en-US" dirty="0"/>
          </a:p>
          <a:p>
            <a:endParaRPr lang="en-US" dirty="0"/>
          </a:p>
        </p:txBody>
      </p:sp>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488442"/>
            <a:ext cx="2590800" cy="243840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608076"/>
            <a:ext cx="609600" cy="609600"/>
          </a:xfrm>
          <a:prstGeom prst="rect">
            <a:avLst/>
          </a:prstGeom>
        </p:spPr>
      </p:pic>
    </p:spTree>
    <p:extLst>
      <p:ext uri="{BB962C8B-B14F-4D97-AF65-F5344CB8AC3E}">
        <p14:creationId xmlns:p14="http://schemas.microsoft.com/office/powerpoint/2010/main" val="1104363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09" fill="hold"/>
                                        <p:tgtEl>
                                          <p:spTgt spid="6"/>
                                        </p:tgtEl>
                                      </p:cBhvr>
                                    </p:cmd>
                                  </p:childTnLst>
                                </p:cTn>
                              </p:par>
                            </p:childTnLst>
                          </p:cTn>
                        </p:par>
                      </p:childTnLst>
                    </p:cTn>
                  </p:par>
                </p:childTnLst>
              </p:cTn>
              <p:nextCondLst>
                <p:cond evt="onClick" delay="0">
                  <p:tgtEl>
                    <p:spTgt spid="6"/>
                  </p:tgtEl>
                </p:cond>
              </p:nextCondLst>
            </p:seq>
            <p:audio>
              <p:cMediaNode vol="68182">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 Table Setting</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837" y="1590675"/>
            <a:ext cx="64103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457200"/>
            <a:ext cx="609600" cy="609600"/>
          </a:xfrm>
          <a:prstGeom prst="rect">
            <a:avLst/>
          </a:prstGeom>
        </p:spPr>
      </p:pic>
    </p:spTree>
    <p:extLst>
      <p:ext uri="{BB962C8B-B14F-4D97-AF65-F5344CB8AC3E}">
        <p14:creationId xmlns:p14="http://schemas.microsoft.com/office/powerpoint/2010/main" val="3830506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Salad</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8682" y="1587263"/>
            <a:ext cx="64103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0934" y="3902786"/>
            <a:ext cx="515603" cy="143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429000"/>
            <a:ext cx="566737" cy="203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078831" y="2459833"/>
            <a:ext cx="71913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5334000"/>
            <a:ext cx="914400" cy="1015663"/>
          </a:xfrm>
          <a:prstGeom prst="rect">
            <a:avLst/>
          </a:prstGeom>
          <a:noFill/>
        </p:spPr>
        <p:txBody>
          <a:bodyPr wrap="square" rtlCol="0">
            <a:spAutoFit/>
          </a:bodyPr>
          <a:lstStyle/>
          <a:p>
            <a:r>
              <a:rPr lang="en-US" sz="1200" dirty="0" smtClean="0">
                <a:hlinkClick r:id="rId8"/>
              </a:rPr>
              <a:t>Dining Etiquette when having salad</a:t>
            </a:r>
            <a:endParaRPr lang="en-US" sz="1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8711" y="374180"/>
            <a:ext cx="609600" cy="609600"/>
          </a:xfrm>
          <a:prstGeom prst="rect">
            <a:avLst/>
          </a:prstGeom>
        </p:spPr>
      </p:pic>
    </p:spTree>
    <p:extLst>
      <p:ext uri="{BB962C8B-B14F-4D97-AF65-F5344CB8AC3E}">
        <p14:creationId xmlns:p14="http://schemas.microsoft.com/office/powerpoint/2010/main" val="3862360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8624</TotalTime>
  <Words>2558</Words>
  <Application>Microsoft Office PowerPoint</Application>
  <PresentationFormat>On-screen Show (4:3)</PresentationFormat>
  <Paragraphs>300</Paragraphs>
  <Slides>27</Slides>
  <Notes>26</Notes>
  <HiddenSlides>0</HiddenSlides>
  <MMClips>26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Batang</vt:lpstr>
      <vt:lpstr>ＭＳ Ｐ明朝</vt:lpstr>
      <vt:lpstr>Angsana New</vt:lpstr>
      <vt:lpstr>Bernard MT Condensed</vt:lpstr>
      <vt:lpstr>Georgia</vt:lpstr>
      <vt:lpstr>Times New Roman</vt:lpstr>
      <vt:lpstr>Wingdings</vt:lpstr>
      <vt:lpstr>Wingdings 2</vt:lpstr>
      <vt:lpstr>Civic</vt:lpstr>
      <vt:lpstr>Dining Etiquette</vt:lpstr>
      <vt:lpstr>PowerPoint Presentation</vt:lpstr>
      <vt:lpstr>First Impressions Mean Everything</vt:lpstr>
      <vt:lpstr>When You Arrive</vt:lpstr>
      <vt:lpstr>Napkins</vt:lpstr>
      <vt:lpstr>The Art of Eating</vt:lpstr>
      <vt:lpstr>Silverware</vt:lpstr>
      <vt:lpstr>Formal Table Setting</vt:lpstr>
      <vt:lpstr>Salad</vt:lpstr>
      <vt:lpstr>Posture</vt:lpstr>
      <vt:lpstr>Socialization</vt:lpstr>
      <vt:lpstr>Beverages</vt:lpstr>
      <vt:lpstr>Soup</vt:lpstr>
      <vt:lpstr>Soup  Etiquette </vt:lpstr>
      <vt:lpstr>Main Course</vt:lpstr>
      <vt:lpstr>Using Your Silverware</vt:lpstr>
      <vt:lpstr>Passing and Sharing</vt:lpstr>
      <vt:lpstr>Overcoming Challenges</vt:lpstr>
      <vt:lpstr>When You’re Finished…</vt:lpstr>
      <vt:lpstr>Dessert</vt:lpstr>
      <vt:lpstr>Paying the Bill</vt:lpstr>
      <vt:lpstr>General Tips to Remember</vt:lpstr>
      <vt:lpstr>General Tips to Remember</vt:lpstr>
      <vt:lpstr>Quiz</vt:lpstr>
      <vt:lpstr>Practice Makes Perfect!</vt:lpstr>
      <vt:lpstr>References</vt:lpstr>
      <vt:lpstr>Contact</vt:lpstr>
    </vt:vector>
  </TitlesOfParts>
  <Company>KSU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EndUser</dc:creator>
  <cp:lastModifiedBy>PeerCareer</cp:lastModifiedBy>
  <cp:revision>459</cp:revision>
  <cp:lastPrinted>2016-11-10T00:59:10Z</cp:lastPrinted>
  <dcterms:created xsi:type="dcterms:W3CDTF">2003-09-03T17:20:54Z</dcterms:created>
  <dcterms:modified xsi:type="dcterms:W3CDTF">2017-11-09T14:25:06Z</dcterms:modified>
</cp:coreProperties>
</file>