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5" r:id="rId1"/>
  </p:sldMasterIdLst>
  <p:notesMasterIdLst>
    <p:notesMasterId r:id="rId20"/>
  </p:notesMasterIdLst>
  <p:handoutMasterIdLst>
    <p:handoutMasterId r:id="rId21"/>
  </p:handoutMasterIdLst>
  <p:sldIdLst>
    <p:sldId id="283" r:id="rId2"/>
    <p:sldId id="257" r:id="rId3"/>
    <p:sldId id="282" r:id="rId4"/>
    <p:sldId id="259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72" r:id="rId14"/>
    <p:sldId id="281" r:id="rId15"/>
    <p:sldId id="267" r:id="rId16"/>
    <p:sldId id="271" r:id="rId17"/>
    <p:sldId id="284" r:id="rId18"/>
    <p:sldId id="270" r:id="rId19"/>
  </p:sldIdLst>
  <p:sldSz cx="9144000" cy="6858000" type="screen4x3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24" autoAdjust="0"/>
  </p:normalViewPr>
  <p:slideViewPr>
    <p:cSldViewPr>
      <p:cViewPr varScale="1">
        <p:scale>
          <a:sx n="77" d="100"/>
          <a:sy n="77" d="100"/>
        </p:scale>
        <p:origin x="139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88" tIns="46244" rIns="92488" bIns="46244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88" tIns="46244" rIns="92488" bIns="46244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22E8085-C62F-4E30-B13A-59B40A129207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88" tIns="46244" rIns="92488" bIns="46244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wrap="square" lIns="92488" tIns="46244" rIns="92488" bIns="462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E806638-1724-4D16-A361-2D817ED6C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88" tIns="46244" rIns="92488" bIns="46244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88" tIns="46244" rIns="92488" bIns="46244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5A133D7-6827-4A8A-9A29-0C439D0D60B1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8" tIns="46244" rIns="92488" bIns="46244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2488" tIns="46244" rIns="92488" bIns="4624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88" tIns="46244" rIns="92488" bIns="46244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wrap="square" lIns="92488" tIns="46244" rIns="92488" bIns="462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E0A9CEF-68FC-41E6-A33A-85F71C283F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You can use old bank statements to find your spending pattern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Especially if you will be on your own for the first time, you will want to spend time balancing a budget.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Americans now owe more than $875 billion on student loans, which is more than the total amount that Americans owe on their credit cards</a:t>
            </a:r>
          </a:p>
          <a:p>
            <a:pPr marL="277458" indent="-27745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Approximately two-thirds of all college students graduate with student loans</a:t>
            </a:r>
          </a:p>
          <a:p>
            <a:pPr marL="277458" indent="-27745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Total student loan debt in the United States is now increasing at a rate of approximately $2,853.88 per second</a:t>
            </a:r>
          </a:p>
          <a:p>
            <a:pPr marL="277458" indent="-277458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Starting salaries for college graduates across the United States are down in 2010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737223-F0EB-414A-B65D-5EE389DBDC1D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Money problems stay with you for the rest of your life</a:t>
            </a:r>
          </a:p>
          <a:p>
            <a:endParaRPr lang="en-US" altLang="en-US" smtClean="0"/>
          </a:p>
          <a:p>
            <a:r>
              <a:rPr lang="en-US" altLang="en-US" smtClean="0"/>
              <a:t>Top reason for divorce is financial.  </a:t>
            </a:r>
          </a:p>
          <a:p>
            <a:endParaRPr lang="en-US" altLang="en-US" smtClean="0"/>
          </a:p>
          <a:p>
            <a:r>
              <a:rPr lang="en-US" altLang="en-US" smtClean="0"/>
              <a:t>Even fast food can add up!!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AB7234-1933-4459-B86C-7C506E9A1E5A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0888" indent="-288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7663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9625" indent="-2301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8D0592-E583-4338-A230-6582C6A88D83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805F0-069A-4F24-8FC4-E25417239C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922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FD3AF-B67E-4BE9-8C59-C810AF1B5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36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F011-E495-4A33-B870-DC30AD8C01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66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5621-5770-48DA-924F-FDA2CE2139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82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7B1BE-5BF1-4DC9-B259-4D803580F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37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34F18-7C18-4538-A1CE-600DA3725E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29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8607-E4A1-4FAB-8347-A4F194496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09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3519F-D8BE-4B4E-8832-F06C3A538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20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4F21-5280-446F-9AC6-F747DF934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21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B8E0D-1DDF-4682-8580-4A0C7D8C6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685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2700-9825-4FD6-8DDE-10F32AD198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80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9694052-0699-4D69-A304-28ED0F64E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46" r:id="rId2"/>
    <p:sldLayoutId id="2147484054" r:id="rId3"/>
    <p:sldLayoutId id="2147484047" r:id="rId4"/>
    <p:sldLayoutId id="2147484055" r:id="rId5"/>
    <p:sldLayoutId id="2147484048" r:id="rId6"/>
    <p:sldLayoutId id="2147484049" r:id="rId7"/>
    <p:sldLayoutId id="2147484056" r:id="rId8"/>
    <p:sldLayoutId id="2147484050" r:id="rId9"/>
    <p:sldLayoutId id="2147484051" r:id="rId10"/>
    <p:sldLayoutId id="21474840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hyperlink" Target="mailto:Careers@shawnee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IFyHJnWyD0WMgACyQ421GztZCWXX7PRKk4oe8BUmKAJUODQzTThBVUlOS1lDOEhMWE9QWUlXVUFWVy4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BUDGETING &amp; Managing Your money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Student Career Development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Business Administration 036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(740) 351-3027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4"/>
              </a:rPr>
              <a:t>Careers@shawnee.edu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46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 b="1" dirty="0" smtClean="0">
                <a:solidFill>
                  <a:srgbClr val="7B9899"/>
                </a:solidFill>
              </a:rPr>
              <a:t>Fixed Expenses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419600"/>
          </a:xfrm>
        </p:spPr>
        <p:txBody>
          <a:bodyPr/>
          <a:lstStyle/>
          <a:p>
            <a:pPr eaLnBrk="1" hangingPunct="1"/>
            <a:r>
              <a:rPr lang="en-US" altLang="en-US" smtClean="0"/>
              <a:t>A cost that occurs </a:t>
            </a:r>
            <a:r>
              <a:rPr lang="en-US" altLang="en-US" b="1" smtClean="0"/>
              <a:t>regularly</a:t>
            </a:r>
            <a:r>
              <a:rPr lang="en-US" altLang="en-US" smtClean="0"/>
              <a:t> and doesn’t vary in amount.</a:t>
            </a:r>
          </a:p>
          <a:p>
            <a:pPr lvl="1" eaLnBrk="1" hangingPunct="1"/>
            <a:r>
              <a:rPr lang="en-US" altLang="en-US" smtClean="0"/>
              <a:t>Rent or Mortgage</a:t>
            </a:r>
          </a:p>
          <a:p>
            <a:pPr lvl="1" eaLnBrk="1" hangingPunct="1"/>
            <a:r>
              <a:rPr lang="en-US" altLang="en-US" smtClean="0"/>
              <a:t>Car payment</a:t>
            </a:r>
          </a:p>
          <a:p>
            <a:pPr lvl="1" eaLnBrk="1" hangingPunct="1"/>
            <a:r>
              <a:rPr lang="en-US" altLang="en-US" smtClean="0"/>
              <a:t>Insurance </a:t>
            </a:r>
          </a:p>
          <a:p>
            <a:pPr lvl="1" eaLnBrk="1" hangingPunct="1"/>
            <a:r>
              <a:rPr lang="en-US" altLang="en-US" smtClean="0"/>
              <a:t>School loans</a:t>
            </a:r>
          </a:p>
          <a:p>
            <a:pPr lvl="1" eaLnBrk="1" hangingPunct="1"/>
            <a:r>
              <a:rPr lang="en-US" altLang="en-US" smtClean="0"/>
              <a:t>Cell phone</a:t>
            </a:r>
          </a:p>
          <a:p>
            <a:pPr lvl="1" eaLnBrk="1" hangingPunct="1"/>
            <a:r>
              <a:rPr lang="en-US" altLang="en-US" smtClean="0"/>
              <a:t>Cable/Internet</a:t>
            </a:r>
          </a:p>
          <a:p>
            <a:pPr lvl="1" eaLnBrk="1" hangingPunct="1"/>
            <a:r>
              <a:rPr lang="en-US" altLang="en-US" smtClean="0"/>
              <a:t>Others? </a:t>
            </a:r>
          </a:p>
        </p:txBody>
      </p:sp>
      <p:pic>
        <p:nvPicPr>
          <p:cNvPr id="19460" name="Picture 5" descr="http://3.bp.blogspot.com/-TxGFnRR2sXE/T576UHhHRyI/AAAAAAAAAKM/rgETfYTHv1c/s1600/money+ho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3480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smtClean="0">
                <a:solidFill>
                  <a:srgbClr val="7B9899"/>
                </a:solidFill>
              </a:rPr>
              <a:t>Variable Expenses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382000" cy="449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Costs that occur </a:t>
            </a:r>
            <a:r>
              <a:rPr lang="en-US" altLang="en-US" b="1" smtClean="0"/>
              <a:t>regularly</a:t>
            </a:r>
            <a:r>
              <a:rPr lang="en-US" altLang="en-US" smtClean="0"/>
              <a:t> but may </a:t>
            </a:r>
            <a:r>
              <a:rPr lang="en-US" altLang="en-US" b="1" smtClean="0"/>
              <a:t>vary</a:t>
            </a:r>
            <a:r>
              <a:rPr lang="en-US" altLang="en-US" smtClean="0"/>
              <a:t> in amount.</a:t>
            </a:r>
          </a:p>
          <a:p>
            <a:pPr lvl="1" eaLnBrk="1" hangingPunct="1"/>
            <a:r>
              <a:rPr lang="en-US" altLang="en-US" sz="2400" smtClean="0"/>
              <a:t>Electricity</a:t>
            </a:r>
          </a:p>
          <a:p>
            <a:pPr lvl="1" eaLnBrk="1" hangingPunct="1"/>
            <a:r>
              <a:rPr lang="en-US" altLang="en-US" sz="2400" smtClean="0"/>
              <a:t>Water </a:t>
            </a:r>
          </a:p>
          <a:p>
            <a:pPr lvl="1" eaLnBrk="1" hangingPunct="1"/>
            <a:r>
              <a:rPr lang="en-US" altLang="en-US" sz="2400" smtClean="0"/>
              <a:t>Gas</a:t>
            </a:r>
          </a:p>
          <a:p>
            <a:pPr lvl="1" eaLnBrk="1" hangingPunct="1"/>
            <a:r>
              <a:rPr lang="en-US" altLang="en-US" sz="2400" smtClean="0"/>
              <a:t>Groceries</a:t>
            </a:r>
          </a:p>
          <a:p>
            <a:pPr lvl="1" eaLnBrk="1" hangingPunct="1"/>
            <a:r>
              <a:rPr lang="en-US" altLang="en-US" sz="2400" smtClean="0"/>
              <a:t>Others? </a:t>
            </a:r>
          </a:p>
          <a:p>
            <a:pPr lvl="1" eaLnBrk="1" hangingPunct="1"/>
            <a:endParaRPr lang="en-US" altLang="en-US" smtClean="0"/>
          </a:p>
          <a:p>
            <a:pPr lvl="1" eaLnBrk="1" hangingPunct="1"/>
            <a:endParaRPr lang="en-US" altLang="en-US" smtClean="0"/>
          </a:p>
        </p:txBody>
      </p:sp>
      <p:pic>
        <p:nvPicPr>
          <p:cNvPr id="20484" name="Picture 5" descr="http://kandela.com/wp-content/uploads/2013/11/Utilit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525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 smtClean="0">
                <a:solidFill>
                  <a:srgbClr val="7B9899"/>
                </a:solidFill>
              </a:rPr>
              <a:t>Discretionary Expenses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 cost determined by </a:t>
            </a:r>
            <a:r>
              <a:rPr lang="en-US" altLang="en-US" b="1" smtClean="0"/>
              <a:t>personal wants </a:t>
            </a:r>
            <a:r>
              <a:rPr lang="en-US" altLang="en-US" smtClean="0"/>
              <a:t>that can be controlled.</a:t>
            </a:r>
          </a:p>
          <a:p>
            <a:pPr lvl="1" eaLnBrk="1" hangingPunct="1"/>
            <a:r>
              <a:rPr lang="en-US" altLang="en-US" smtClean="0"/>
              <a:t>Movies, videos, music, et cetera</a:t>
            </a:r>
          </a:p>
          <a:p>
            <a:pPr lvl="1" eaLnBrk="1" hangingPunct="1"/>
            <a:r>
              <a:rPr lang="en-US" altLang="en-US" smtClean="0"/>
              <a:t>Sports</a:t>
            </a:r>
          </a:p>
          <a:p>
            <a:pPr lvl="1" eaLnBrk="1" hangingPunct="1"/>
            <a:r>
              <a:rPr lang="en-US" altLang="en-US" smtClean="0"/>
              <a:t>Eating out</a:t>
            </a:r>
          </a:p>
          <a:p>
            <a:pPr lvl="1" eaLnBrk="1" hangingPunct="1"/>
            <a:r>
              <a:rPr lang="en-US" altLang="en-US" smtClean="0"/>
              <a:t>Grooming and clothes</a:t>
            </a:r>
          </a:p>
          <a:p>
            <a:pPr lvl="1" eaLnBrk="1" hangingPunct="1"/>
            <a:r>
              <a:rPr lang="en-US" altLang="en-US" smtClean="0"/>
              <a:t>Concerts and plays</a:t>
            </a:r>
          </a:p>
          <a:p>
            <a:pPr lvl="1" eaLnBrk="1" hangingPunct="1"/>
            <a:r>
              <a:rPr lang="en-US" altLang="en-US" smtClean="0"/>
              <a:t>Vacation</a:t>
            </a:r>
          </a:p>
          <a:p>
            <a:pPr lvl="1" eaLnBrk="1" hangingPunct="1"/>
            <a:r>
              <a:rPr lang="en-US" altLang="en-US" smtClean="0"/>
              <a:t>Credit card </a:t>
            </a:r>
          </a:p>
          <a:p>
            <a:pPr lvl="1" eaLnBrk="1" hangingPunct="1"/>
            <a:r>
              <a:rPr lang="en-US" altLang="en-US" smtClean="0"/>
              <a:t>Others? </a:t>
            </a:r>
          </a:p>
        </p:txBody>
      </p:sp>
      <p:pic>
        <p:nvPicPr>
          <p:cNvPr id="21508" name="Picture 7" descr="http://ledgerlink.monster.com/nfs/ledgerlink/attachment_images/0001/3315/shutterstock_40064362.jpg_crop380w.jpg?12665329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52800"/>
            <a:ext cx="26638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smtClean="0">
                <a:solidFill>
                  <a:srgbClr val="7B9899"/>
                </a:solidFill>
              </a:rPr>
              <a:t>What is a Budget?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en-US" smtClean="0"/>
              <a:t>….what is a budget?</a:t>
            </a:r>
          </a:p>
          <a:p>
            <a:pPr lvl="1" eaLnBrk="1" hangingPunct="1"/>
            <a:r>
              <a:rPr lang="en-US" altLang="en-US" smtClean="0"/>
              <a:t>A plan for spending and saving money that flows in and out of your household every month.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Why is a budget important?  	</a:t>
            </a:r>
          </a:p>
          <a:p>
            <a:pPr lvl="1" eaLnBrk="1" hangingPunct="1"/>
            <a:r>
              <a:rPr lang="en-US" altLang="en-US" smtClean="0"/>
              <a:t>Budgeting is the first step on the road to financial success</a:t>
            </a:r>
          </a:p>
          <a:p>
            <a:pPr lvl="1" eaLnBrk="1" hangingPunct="1"/>
            <a:r>
              <a:rPr lang="en-US" altLang="en-US" smtClean="0"/>
              <a:t>A budget will help you set priorities and achieve what is important to you. 	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Start budgeting now! Don’t wait until you’re “on your feet” to create a budget. 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2532" name="Picture 5" descr="http://cdn-media-1.lifehack.org/wp-content/files/2012/08/budge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57800"/>
            <a:ext cx="20764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679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smtClean="0">
                <a:solidFill>
                  <a:srgbClr val="7B9899"/>
                </a:solidFill>
              </a:rPr>
              <a:t>Where to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3657600" cy="37338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If you’ve never budgeted before, start writing down everything you spend money on.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What do you have to spend? 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What are you buying that isn’t a necessity?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dirty="0"/>
          </a:p>
          <a:p>
            <a:pPr marL="27432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274320" lvl="1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dirty="0"/>
          </a:p>
        </p:txBody>
      </p:sp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6238"/>
            <a:ext cx="4959350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228600"/>
            <a:ext cx="8839200" cy="762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smtClean="0">
                <a:solidFill>
                  <a:srgbClr val="7B9899"/>
                </a:solidFill>
              </a:rPr>
              <a:t>What is Included in a Monthly Budget?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 smtClean="0"/>
              <a:t>How does the </a:t>
            </a:r>
            <a:r>
              <a:rPr lang="en-US" sz="2800" b="1" dirty="0"/>
              <a:t>typical family spend their money</a:t>
            </a:r>
            <a:r>
              <a:rPr lang="en-US" sz="2800" b="1" dirty="0" smtClean="0"/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/>
              <a:t>Food						22%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Transportation					14%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/>
              <a:t>Mortgage/Rent				14</a:t>
            </a:r>
            <a:r>
              <a:rPr lang="en-US" dirty="0"/>
              <a:t>%		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/>
              <a:t>Utilities, Home Improvements  		14%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/>
              <a:t>Clothing					10%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/>
              <a:t>Other						9%	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/>
              <a:t>Medical/Dental</a:t>
            </a:r>
            <a:r>
              <a:rPr lang="en-US" dirty="0"/>
              <a:t>				8%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/>
              <a:t>Recreation					7%</a:t>
            </a:r>
            <a:r>
              <a:rPr lang="en-US" dirty="0"/>
              <a:t>	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 smtClean="0"/>
              <a:t>Personal					2</a:t>
            </a:r>
            <a:r>
              <a:rPr lang="en-US" dirty="0"/>
              <a:t>%		</a:t>
            </a:r>
            <a:endParaRPr lang="en-US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/>
              <a:t>		</a:t>
            </a:r>
            <a:endParaRPr lang="en-US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smtClean="0">
                <a:solidFill>
                  <a:srgbClr val="7B9899"/>
                </a:solidFill>
              </a:rPr>
              <a:t>Ways to Improve Your Finances</a:t>
            </a:r>
            <a:endParaRPr lang="en-US" altLang="en-US" b="1" smtClean="0">
              <a:solidFill>
                <a:srgbClr val="7B9899"/>
              </a:solidFill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/>
            <a:r>
              <a:rPr lang="en-US" altLang="en-US" smtClean="0"/>
              <a:t>Make more money</a:t>
            </a:r>
          </a:p>
          <a:p>
            <a:pPr eaLnBrk="1" hangingPunct="1"/>
            <a:r>
              <a:rPr lang="en-US" altLang="en-US" smtClean="0"/>
              <a:t>Cut your expenses</a:t>
            </a:r>
          </a:p>
          <a:p>
            <a:pPr lvl="1" eaLnBrk="1" hangingPunct="1"/>
            <a:r>
              <a:rPr lang="en-US" altLang="en-US" smtClean="0"/>
              <a:t>Example: Reduce your grocery bill</a:t>
            </a:r>
          </a:p>
          <a:p>
            <a:pPr lvl="2" eaLnBrk="1" hangingPunct="1"/>
            <a:r>
              <a:rPr lang="en-US" altLang="en-US" smtClean="0"/>
              <a:t>Make a shopping list</a:t>
            </a:r>
          </a:p>
          <a:p>
            <a:pPr lvl="2" eaLnBrk="1" hangingPunct="1"/>
            <a:r>
              <a:rPr lang="en-US" altLang="en-US" smtClean="0"/>
              <a:t>Study grocery ads</a:t>
            </a:r>
          </a:p>
          <a:p>
            <a:pPr lvl="2" eaLnBrk="1" hangingPunct="1"/>
            <a:r>
              <a:rPr lang="en-US" altLang="en-US" smtClean="0"/>
              <a:t>Buy store brand products</a:t>
            </a:r>
          </a:p>
          <a:p>
            <a:pPr lvl="2" eaLnBrk="1" hangingPunct="1"/>
            <a:r>
              <a:rPr lang="en-US" altLang="en-US" smtClean="0"/>
              <a:t>Avoid impulse purchases</a:t>
            </a:r>
          </a:p>
          <a:p>
            <a:pPr lvl="2" eaLnBrk="1" hangingPunct="1"/>
            <a:r>
              <a:rPr lang="en-US" altLang="en-US" smtClean="0"/>
              <a:t>Learn the basic prices of your favorite foods</a:t>
            </a:r>
          </a:p>
          <a:p>
            <a:pPr eaLnBrk="1" hangingPunct="1"/>
            <a:r>
              <a:rPr lang="en-US" altLang="en-US" smtClean="0"/>
              <a:t>Determine your budget </a:t>
            </a:r>
          </a:p>
        </p:txBody>
      </p:sp>
      <p:pic>
        <p:nvPicPr>
          <p:cNvPr id="26628" name="Picture 5" descr="https://cdn1.vox-cdn.com/thumbor/ddLthPVcPqaruDW8fZIt8zP4GzQ=/0x0:7359x4906/1280x853/cdn0.vox-cdn.com/uploads/chorus_image/image/48421113/shutterstock_352314551.0.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28800"/>
            <a:ext cx="32019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Quiz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complete the quiz by answering the questions correctly.</a:t>
            </a:r>
          </a:p>
          <a:p>
            <a:r>
              <a:rPr lang="en-US" dirty="0" smtClean="0"/>
              <a:t>We will send emails regarding a drawing that will select students with the highest grade to be awarded with prizes!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forms.office.com/Pages/ResponsePage.aspx?id=IFyHJnWyD0WMgACyQ421GztZCWXX7PRKk4oe8BUmKAJUODQzTThBVUlOS1lDOEhMWE9QWUlXVUFWVy4u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7385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6477000"/>
            <a:ext cx="8229600" cy="2286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1000" b="1" dirty="0" smtClean="0"/>
              <a:t>References: </a:t>
            </a:r>
            <a:r>
              <a:rPr lang="en-US" altLang="en-US" sz="1000" dirty="0" smtClean="0"/>
              <a:t>http://www.businessinsider.com; http://www.bankrate.com; Utah Education Network; University of Arizona; Service Credit Union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en-US" alt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733800"/>
            <a:ext cx="8229600" cy="2286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Student Career Development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Business Administration 036</a:t>
            </a:r>
            <a:br>
              <a:rPr lang="en-US" sz="3200" dirty="0" smtClean="0"/>
            </a:br>
            <a:r>
              <a:rPr lang="en-US" sz="3200" dirty="0" smtClean="0"/>
              <a:t>(740) 351-3027</a:t>
            </a:r>
            <a:br>
              <a:rPr lang="en-US" sz="3200" dirty="0" smtClean="0"/>
            </a:br>
            <a:r>
              <a:rPr lang="en-US" sz="3200" dirty="0" smtClean="0"/>
              <a:t>Careers@shawnee.edu</a:t>
            </a:r>
            <a:endParaRPr lang="en-US" sz="3200" dirty="0"/>
          </a:p>
        </p:txBody>
      </p:sp>
      <p:pic>
        <p:nvPicPr>
          <p:cNvPr id="28676" name="Picture 4" descr="C:\Users\peercareer\Pictures\Office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762000"/>
            <a:ext cx="16891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8118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400" b="1" dirty="0" smtClean="0">
                <a:solidFill>
                  <a:srgbClr val="7B9899"/>
                </a:solidFill>
              </a:rPr>
              <a:t> Personal Budgeting Poll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1905000"/>
            <a:ext cx="8229600" cy="4378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Do you have a budget?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Do you have a checkbook?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Have you ever bounced a check?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Have you bought something this week without comparison shopping?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Have you bought a store brand, rather than a name brand item this week?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Do you have a savings account?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Have you added money to your savings account this week?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Do you pay your own car insurance…or part of it?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Do you routinely carry more than $10.00 in your purse or wallet?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200" dirty="0" smtClean="0"/>
              <a:t>Do you have a method of recording what you spend?</a:t>
            </a:r>
          </a:p>
        </p:txBody>
      </p:sp>
      <p:pic>
        <p:nvPicPr>
          <p:cNvPr id="9220" name="Picture 5" descr="https://www.uwlax.edu/uploadedImages/Initiatives/It_Makes_Cents/Checkbook.jpg?n=7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212725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6054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2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457200"/>
            <a:ext cx="8229600" cy="685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Budgeting</a:t>
            </a:r>
            <a:endParaRPr lang="en-US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52400" y="2782888"/>
            <a:ext cx="8534400" cy="36576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Create a budget</a:t>
            </a:r>
            <a:r>
              <a:rPr lang="en-US" altLang="en-US" smtClean="0"/>
              <a:t>:</a:t>
            </a:r>
          </a:p>
          <a:p>
            <a:pPr lvl="1" eaLnBrk="1" hangingPunct="1"/>
            <a:r>
              <a:rPr lang="en-US" altLang="en-US" smtClean="0"/>
              <a:t>Identify spending habits</a:t>
            </a:r>
          </a:p>
          <a:p>
            <a:pPr lvl="1" eaLnBrk="1" hangingPunct="1"/>
            <a:r>
              <a:rPr lang="en-US" altLang="en-US" smtClean="0"/>
              <a:t>Take into consideration new expenses</a:t>
            </a:r>
          </a:p>
          <a:p>
            <a:pPr eaLnBrk="1" hangingPunct="1"/>
            <a:r>
              <a:rPr lang="en-US" altLang="en-US" b="1" smtClean="0"/>
              <a:t>Be careful with student-loan debt</a:t>
            </a:r>
            <a:r>
              <a:rPr lang="en-US" altLang="en-US" smtClean="0"/>
              <a:t>:</a:t>
            </a:r>
          </a:p>
          <a:p>
            <a:pPr lvl="1" eaLnBrk="1" hangingPunct="1"/>
            <a:r>
              <a:rPr lang="en-US" altLang="en-US" smtClean="0"/>
              <a:t>Understand your repayment options</a:t>
            </a:r>
          </a:p>
          <a:p>
            <a:pPr lvl="1" eaLnBrk="1" hangingPunct="1"/>
            <a:r>
              <a:rPr lang="en-US" altLang="en-US" smtClean="0"/>
              <a:t>Make payments on time</a:t>
            </a:r>
          </a:p>
          <a:p>
            <a:pPr lvl="1" eaLnBrk="1" hangingPunct="1"/>
            <a:r>
              <a:rPr lang="en-US" altLang="en-US" smtClean="0"/>
              <a:t>Do not take on other debt if possible </a:t>
            </a:r>
          </a:p>
          <a:p>
            <a:pPr lvl="2" eaLnBrk="1" hangingPunct="1"/>
            <a:r>
              <a:rPr lang="en-US" altLang="en-US" smtClean="0"/>
              <a:t>(i.e. credit cards, car loan, etc.)</a:t>
            </a:r>
            <a:endParaRPr lang="en-US" altLang="en-US" sz="1600" smtClean="0"/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760413" y="1287463"/>
            <a:ext cx="7620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i="1">
                <a:latin typeface="Times New Roman" panose="02020603050405020304" pitchFamily="18" charset="0"/>
              </a:rPr>
              <a:t>The numbers on that first paycheck can be tempting, but creating extra financial hardship will make the transition from college to work extra challenging.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0245" name="Picture 2" descr="https://theotherwomanher.files.wordpress.com/2015/04/floor_sign_yield_caution_sign_creative_safety_supply__92002-1405474051-1280-1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4876800"/>
            <a:ext cx="11382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 descr="http://3.bp.blogspot.com/-Rk25VorvAFk/T521_TAaEwI/AAAAAAAAAFw/f3F9R6MoGoo/s1600/showmon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2184400"/>
            <a:ext cx="15144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 smtClean="0">
                <a:solidFill>
                  <a:srgbClr val="7B9899"/>
                </a:solidFill>
              </a:rPr>
              <a:t>Money Matters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57200" y="1828800"/>
            <a:ext cx="8229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How many times a day do you spend money?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300" smtClean="0"/>
              <a:t>The average person spends money 3 times a day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smtClean="0"/>
              <a:t>Just one soft drink a day for .99cents = $361.35/year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2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600" smtClean="0"/>
              <a:t>The biggest expense item for students?  </a:t>
            </a:r>
            <a:r>
              <a:rPr lang="en-US" altLang="en-US" sz="2600" b="1" smtClean="0"/>
              <a:t>FOOD!</a:t>
            </a:r>
          </a:p>
          <a:p>
            <a:pPr eaLnBrk="1" hangingPunct="1">
              <a:lnSpc>
                <a:spcPct val="90000"/>
              </a:lnSpc>
            </a:pPr>
            <a:endParaRPr lang="en-US" altLang="en-US" sz="23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600" smtClean="0"/>
              <a:t>Money brings happiness; </a:t>
            </a:r>
            <a:r>
              <a:rPr lang="en-US" altLang="en-US" sz="2300" smtClean="0"/>
              <a:t>Money problems bring unhappiness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smtClean="0"/>
              <a:t>Finances affect everything else in your life!</a:t>
            </a:r>
          </a:p>
        </p:txBody>
      </p:sp>
      <p:pic>
        <p:nvPicPr>
          <p:cNvPr id="12292" name="Picture 5" descr="http://acceleratingscience.com/food/wp-content/uploads/sites/5/2015/11/red_soft_drink_cup__isolated_on_a_white_back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72000"/>
            <a:ext cx="134143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7947025" y="5605463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latin typeface="Segoe Condensed" panose="020B0606040200020203" pitchFamily="34" charset="0"/>
              </a:rPr>
              <a:t>$</a:t>
            </a:r>
          </a:p>
        </p:txBody>
      </p:sp>
      <p:pic>
        <p:nvPicPr>
          <p:cNvPr id="12294" name="Picture 7" descr="http://www.erwins.com.au/assets/full/13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5334000"/>
            <a:ext cx="17748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583198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7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0" grpId="0" autoUpdateAnimBg="0"/>
      <p:bldP spid="717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 b="1" dirty="0" smtClean="0">
                <a:solidFill>
                  <a:srgbClr val="7B9899"/>
                </a:solidFill>
              </a:rPr>
              <a:t>Income</a:t>
            </a:r>
            <a:endParaRPr lang="en-US" altLang="en-US" b="1" dirty="0" smtClean="0">
              <a:solidFill>
                <a:srgbClr val="7B9899"/>
              </a:solidFill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8504238" cy="41910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 smtClean="0"/>
              <a:t>Income is money earned.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en-US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 smtClean="0"/>
              <a:t>Gross </a:t>
            </a:r>
            <a:r>
              <a:rPr lang="en-US" altLang="en-US" dirty="0" smtClean="0"/>
              <a:t>income=income before taxes.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altLang="en-US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 smtClean="0"/>
              <a:t>Net </a:t>
            </a:r>
            <a:r>
              <a:rPr lang="en-US" altLang="en-US" dirty="0" smtClean="0"/>
              <a:t>income=income after taxes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 smtClean="0"/>
              <a:t>Taxes can range from 15% to 30%.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dirty="0" smtClean="0"/>
              <a:t>I lose roughly 30% of my paycheck to taxes, retirement deductions and health insurance. </a:t>
            </a:r>
          </a:p>
        </p:txBody>
      </p:sp>
      <p:pic>
        <p:nvPicPr>
          <p:cNvPr id="14340" name="Picture 5" descr="http://www.unifiedpatriots.com/wp-content/uploads/2011/08/Paycheck-Tax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2162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smtClean="0">
                <a:solidFill>
                  <a:srgbClr val="7B9899"/>
                </a:solidFill>
              </a:rPr>
              <a:t>Understanding Income and Taxes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1625" y="1981200"/>
            <a:ext cx="8504238" cy="4117975"/>
          </a:xfrm>
        </p:spPr>
        <p:txBody>
          <a:bodyPr rtlCol="0">
            <a:normAutofit/>
          </a:bodyPr>
          <a:lstStyle/>
          <a:p>
            <a:pPr marL="182880" indent="-182880" eaLnBrk="1" fontAlgn="auto" hangingPunct="1">
              <a:spcAft>
                <a:spcPts val="0"/>
              </a:spcAft>
              <a:defRPr/>
            </a:pPr>
            <a:r>
              <a:rPr lang="en-US" altLang="en-US" dirty="0" smtClean="0"/>
              <a:t>If your first job pays $30,000 a year… Your salary is your gross income.</a:t>
            </a:r>
          </a:p>
          <a:p>
            <a:pPr marL="182880" indent="-182880" eaLnBrk="1" fontAlgn="auto" hangingPunct="1">
              <a:spcAft>
                <a:spcPts val="0"/>
              </a:spcAft>
              <a:defRPr/>
            </a:pPr>
            <a:endParaRPr lang="en-US" altLang="en-US" dirty="0" smtClean="0"/>
          </a:p>
          <a:p>
            <a:pPr marL="1139825" indent="-511175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 smtClean="0"/>
              <a:t>    Take off 30% for taxes and other deductions….</a:t>
            </a:r>
          </a:p>
          <a:p>
            <a:pPr marL="1139825" lvl="1" indent="-106363" eaLnBrk="1" fontAlgn="auto" hangingPunct="1">
              <a:spcAft>
                <a:spcPts val="0"/>
              </a:spcAft>
              <a:defRPr/>
            </a:pPr>
            <a:r>
              <a:rPr lang="en-US" altLang="en-US" dirty="0" smtClean="0"/>
              <a:t> Your net income is $21,000</a:t>
            </a:r>
          </a:p>
          <a:p>
            <a:pPr marL="1139825" lvl="1" indent="-106363" eaLnBrk="1" fontAlgn="auto" hangingPunct="1">
              <a:spcAft>
                <a:spcPts val="0"/>
              </a:spcAft>
              <a:defRPr/>
            </a:pPr>
            <a:r>
              <a:rPr lang="en-US" altLang="en-US" dirty="0" smtClean="0"/>
              <a:t> That’s $1750 a month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33400" y="3657600"/>
            <a:ext cx="685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5365" name="Picture 5" descr="http://dontmesswithtaxes.typepad.com/.a/6a00d8345157c669e20147e10f8032970b-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419600"/>
            <a:ext cx="36576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105400"/>
            <a:ext cx="3733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i="1" dirty="0">
                <a:latin typeface="+mj-lt"/>
              </a:rPr>
              <a:t>*Other deductions may include what you pay into your health insurance and other benefits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" y="61267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800" b="1" dirty="0" smtClean="0">
                <a:solidFill>
                  <a:srgbClr val="7B9899"/>
                </a:solidFill>
              </a:rPr>
              <a:t>Savings</a:t>
            </a:r>
            <a:endParaRPr lang="en-US" altLang="en-US" b="1" dirty="0" smtClean="0">
              <a:solidFill>
                <a:srgbClr val="7B9899"/>
              </a:solidFill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24400"/>
          </a:xfrm>
        </p:spPr>
        <p:txBody>
          <a:bodyPr/>
          <a:lstStyle/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smtClean="0"/>
              <a:t>Savings is unspent income</a:t>
            </a:r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endParaRPr lang="en-US" altLang="en-US" smtClean="0"/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smtClean="0"/>
              <a:t>Start saving now…..pay yourself first!</a:t>
            </a:r>
          </a:p>
          <a:p>
            <a:pPr marL="547688" lvl="1" indent="-273050" eaLnBrk="1" hangingPunct="1">
              <a:buFont typeface="Wingdings" panose="05000000000000000000" pitchFamily="2" charset="2"/>
              <a:buChar char=""/>
            </a:pPr>
            <a:r>
              <a:rPr lang="en-US" altLang="en-US" smtClean="0"/>
              <a:t>Use automatic transfers or payroll deduction when available.</a:t>
            </a:r>
          </a:p>
          <a:p>
            <a:pPr marL="547688" lvl="1" indent="-273050" eaLnBrk="1" hangingPunct="1">
              <a:buFont typeface="Wingdings" panose="05000000000000000000" pitchFamily="2" charset="2"/>
              <a:buChar char=""/>
            </a:pPr>
            <a:r>
              <a:rPr lang="en-US" altLang="en-US" smtClean="0"/>
              <a:t>Drop your change in a change jar or piggy bank. </a:t>
            </a:r>
          </a:p>
          <a:p>
            <a:pPr marL="547688" lvl="1" indent="-273050" eaLnBrk="1" hangingPunct="1">
              <a:buFont typeface="Wingdings" panose="05000000000000000000" pitchFamily="2" charset="2"/>
              <a:buChar char=""/>
            </a:pPr>
            <a:endParaRPr lang="en-US" altLang="en-US" smtClean="0"/>
          </a:p>
          <a:p>
            <a:pPr marL="273050" indent="-273050" eaLnBrk="1" hangingPunct="1">
              <a:buFont typeface="Wingdings 2" panose="05020102010507070707" pitchFamily="18" charset="2"/>
              <a:buChar char=""/>
            </a:pPr>
            <a:r>
              <a:rPr lang="en-US" altLang="en-US" smtClean="0"/>
              <a:t>Why save? </a:t>
            </a:r>
          </a:p>
          <a:p>
            <a:pPr marL="547688" lvl="1" indent="-273050" eaLnBrk="1" hangingPunct="1">
              <a:buFont typeface="Wingdings" panose="05000000000000000000" pitchFamily="2" charset="2"/>
              <a:buChar char=""/>
            </a:pPr>
            <a:r>
              <a:rPr lang="en-US" altLang="en-US" smtClean="0"/>
              <a:t>Emergencies: Plan to set aside at least 3 months’ living expenses</a:t>
            </a:r>
          </a:p>
          <a:p>
            <a:pPr marL="547688" lvl="1" indent="-273050" eaLnBrk="1" hangingPunct="1">
              <a:buFont typeface="Wingdings" panose="05000000000000000000" pitchFamily="2" charset="2"/>
              <a:buChar char=""/>
            </a:pPr>
            <a:r>
              <a:rPr lang="en-US" altLang="en-US" smtClean="0"/>
              <a:t>Long-term: Big items like a house, car or college</a:t>
            </a:r>
          </a:p>
          <a:p>
            <a:pPr marL="547688" lvl="1" indent="-273050" eaLnBrk="1" hangingPunct="1">
              <a:buFont typeface="Wingdings" panose="05000000000000000000" pitchFamily="2" charset="2"/>
              <a:buChar char=""/>
            </a:pPr>
            <a:r>
              <a:rPr lang="en-US" altLang="en-US" smtClean="0"/>
              <a:t>Retirement: …it’s never to early to start!</a:t>
            </a:r>
          </a:p>
          <a:p>
            <a:pPr marL="547688" lvl="1" indent="-273050" eaLnBrk="1" hangingPunct="1">
              <a:buFont typeface="Wingdings" panose="05000000000000000000" pitchFamily="2" charset="2"/>
              <a:buChar char=""/>
            </a:pPr>
            <a:r>
              <a:rPr lang="en-US" altLang="en-US" smtClean="0"/>
              <a:t>Short-term: Vacation, clothes, a new bike, going out to eat, ect. </a:t>
            </a:r>
          </a:p>
        </p:txBody>
      </p:sp>
      <p:pic>
        <p:nvPicPr>
          <p:cNvPr id="16388" name="Picture 5" descr="http://www.dumblittleman.com/wp-content/uploads/2011/06/Piggy_on_Money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2891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6061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smtClean="0">
                <a:solidFill>
                  <a:srgbClr val="7B9899"/>
                </a:solidFill>
              </a:rPr>
              <a:t>Start Saving Early!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257800" cy="4648200"/>
          </a:xfrm>
        </p:spPr>
        <p:txBody>
          <a:bodyPr/>
          <a:lstStyle/>
          <a:p>
            <a:pPr eaLnBrk="1" hangingPunct="1"/>
            <a:r>
              <a:rPr lang="en-US" altLang="en-US" smtClean="0"/>
              <a:t>If you invest $200 a month beginning at age 25 and you earn 7 percent annually on that money... by the time you turn 65, you will have about $525,000 saved up. 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If you wait until you're 35 to begin saving, assuming the same monthly investment and rate of return, you'll accumulate less than half that amount – about $244,000. </a:t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17412" name="Picture 5" descr="http://www.blogging4jobs.com/wp-content/uploads/2014/10/stacks-of-money-debt-bonus-e14127293031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71800"/>
            <a:ext cx="31813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400" b="1" dirty="0" smtClean="0">
                <a:solidFill>
                  <a:srgbClr val="7B9899"/>
                </a:solidFill>
              </a:rPr>
              <a:t>Expenses (needs vs. wants)</a:t>
            </a:r>
            <a:endParaRPr lang="en-US" altLang="en-US" b="1" dirty="0" smtClean="0">
              <a:solidFill>
                <a:srgbClr val="7B98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797425"/>
          </a:xfrm>
        </p:spPr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/>
              <a:t>An expense is a cost to meet a need or pay a debt. 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Types of expenses: fixed, variable and discretionary</a:t>
            </a:r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endParaRPr lang="en-US" dirty="0" smtClean="0"/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 smtClean="0"/>
              <a:t>Needs are essential expenses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Food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Shelter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Clothing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Transportation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dirty="0" smtClean="0"/>
          </a:p>
          <a:p>
            <a:pPr marL="548640" lvl="1" indent="-274320" eaLnBrk="1" fontAlgn="auto" hangingPunct="1">
              <a:spcAft>
                <a:spcPts val="0"/>
              </a:spcAft>
              <a:buFont typeface="Wingdings"/>
              <a:buChar char=""/>
              <a:defRPr/>
            </a:pPr>
            <a:r>
              <a:rPr lang="en-US" dirty="0"/>
              <a:t>Wants are extra </a:t>
            </a:r>
            <a:r>
              <a:rPr lang="en-US" dirty="0" smtClean="0"/>
              <a:t>expenses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Eating out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Expensive houses or cars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Shopping until you drop</a:t>
            </a:r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r>
              <a:rPr lang="en-US" dirty="0" smtClean="0"/>
              <a:t>The newest technology…..whether it’s an iPhone, iPad, Kindle, etc. </a:t>
            </a:r>
            <a:endParaRPr lang="en-US" dirty="0"/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dirty="0"/>
          </a:p>
          <a:p>
            <a:pPr marL="822960" lvl="2" indent="-18288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"/>
              <a:defRPr/>
            </a:pPr>
            <a:endParaRPr lang="en-US" dirty="0" smtClean="0"/>
          </a:p>
        </p:txBody>
      </p:sp>
      <p:pic>
        <p:nvPicPr>
          <p:cNvPr id="18436" name="Picture 9" descr="http://www.tax-hell.co.uk/wp-content/uploads/2015/01/expens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3092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2338</TotalTime>
  <Words>977</Words>
  <Application>Microsoft Office PowerPoint</Application>
  <PresentationFormat>On-screen Show (4:3)</PresentationFormat>
  <Paragraphs>169</Paragraphs>
  <Slides>18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Segoe Condensed</vt:lpstr>
      <vt:lpstr>Times New Roman</vt:lpstr>
      <vt:lpstr>Wingdings</vt:lpstr>
      <vt:lpstr>Wingdings 2</vt:lpstr>
      <vt:lpstr>Clarity</vt:lpstr>
      <vt:lpstr>BUDGETING &amp; Managing Your money</vt:lpstr>
      <vt:lpstr> Personal Budgeting Poll</vt:lpstr>
      <vt:lpstr>Budgeting</vt:lpstr>
      <vt:lpstr>Money Matters</vt:lpstr>
      <vt:lpstr>Income</vt:lpstr>
      <vt:lpstr>Understanding Income and Taxes</vt:lpstr>
      <vt:lpstr>Savings</vt:lpstr>
      <vt:lpstr>Start Saving Early!</vt:lpstr>
      <vt:lpstr>Expenses (needs vs. wants)</vt:lpstr>
      <vt:lpstr>Fixed Expenses</vt:lpstr>
      <vt:lpstr>Variable Expenses</vt:lpstr>
      <vt:lpstr>Discretionary Expenses</vt:lpstr>
      <vt:lpstr>What is a Budget?</vt:lpstr>
      <vt:lpstr>Where to Start</vt:lpstr>
      <vt:lpstr>What is Included in a Monthly Budget?</vt:lpstr>
      <vt:lpstr>Ways to Improve Your Finances</vt:lpstr>
      <vt:lpstr>Quiz </vt:lpstr>
      <vt:lpstr>Student Career Development Business Administration 036 (740) 351-3027 Careers@shawnee.edu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 Karabinis</dc:creator>
  <cp:lastModifiedBy>PeerCareer</cp:lastModifiedBy>
  <cp:revision>90</cp:revision>
  <cp:lastPrinted>2017-04-15T13:26:30Z</cp:lastPrinted>
  <dcterms:created xsi:type="dcterms:W3CDTF">1601-01-01T00:00:00Z</dcterms:created>
  <dcterms:modified xsi:type="dcterms:W3CDTF">2017-11-09T14:24:01Z</dcterms:modified>
</cp:coreProperties>
</file>