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3"/>
  </p:notesMasterIdLst>
  <p:sldIdLst>
    <p:sldId id="256" r:id="rId2"/>
    <p:sldId id="257" r:id="rId3"/>
    <p:sldId id="262" r:id="rId4"/>
    <p:sldId id="258" r:id="rId5"/>
    <p:sldId id="259" r:id="rId6"/>
    <p:sldId id="263" r:id="rId7"/>
    <p:sldId id="260" r:id="rId8"/>
    <p:sldId id="265" r:id="rId9"/>
    <p:sldId id="261" r:id="rId10"/>
    <p:sldId id="266" r:id="rId11"/>
    <p:sldId id="264" r:id="rId1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0216" autoAdjust="0"/>
  </p:normalViewPr>
  <p:slideViewPr>
    <p:cSldViewPr>
      <p:cViewPr varScale="1">
        <p:scale>
          <a:sx n="87" d="100"/>
          <a:sy n="87" d="100"/>
        </p:scale>
        <p:origin x="10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9FB7828-9023-4A6D-9C02-FF56952FE667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A835782-0FA1-4976-A6F4-2537E7652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4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m.gov/policy-data-oversight/pay-leave/student-loan-repayment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jobs.gov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5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False! </a:t>
            </a:r>
            <a:r>
              <a:rPr lang="en-US" dirty="0"/>
              <a:t>About 15% of Federal jobs are in the Washington, DC metro area while approximately 85% are found in multiple locations throughout the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8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Through the </a:t>
            </a:r>
            <a:r>
              <a:rPr lang="en-US" dirty="0">
                <a:hlinkClick r:id="rId3"/>
              </a:rPr>
              <a:t>Federal Student Loan Repayment program</a:t>
            </a:r>
            <a:r>
              <a:rPr lang="en-US" dirty="0"/>
              <a:t>, participating agencies may award $10,000 a year, up to a total of $60,000, towards the payment of your student loans. In return, you have to work at that agency for at least 3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programs consist</a:t>
            </a:r>
            <a:r>
              <a:rPr lang="en-US" baseline="0" dirty="0" smtClean="0"/>
              <a:t> of dynamic, competitive career development with training &amp; mentorship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9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8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how to Navigate the Website:</a:t>
            </a:r>
            <a:r>
              <a:rPr lang="en-US" baseline="0" dirty="0" smtClean="0"/>
              <a:t> </a:t>
            </a:r>
            <a:r>
              <a:rPr lang="en-US" dirty="0" smtClean="0">
                <a:hlinkClick r:id="rId3"/>
              </a:rPr>
              <a:t>www.Usajobs.gov</a:t>
            </a:r>
            <a:endParaRPr lang="en-US" dirty="0" smtClean="0"/>
          </a:p>
          <a:p>
            <a:pPr marL="231229" indent="-231229">
              <a:buFont typeface="+mj-lt"/>
              <a:buAutoNum type="arabicPeriod"/>
            </a:pPr>
            <a:r>
              <a:rPr lang="en-US" dirty="0" smtClean="0"/>
              <a:t>click on “I’m a Student/Recent Graduate”</a:t>
            </a:r>
          </a:p>
          <a:p>
            <a:pPr marL="0" indent="0">
              <a:buFont typeface="+mj-lt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6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-if they are going to apply for a federal job</a:t>
            </a:r>
            <a:r>
              <a:rPr lang="en-US" baseline="0" dirty="0" smtClean="0"/>
              <a:t> (or any job for that matter), they can schedule a resume review &amp; mock interview with the Student Career development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3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35782-0FA1-4976-A6F4-2537E76529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8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A4C417-B820-4FAE-890A-14C361A90E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0678A6F-8765-4B2F-9F36-72A4DA173E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MTZSVDZOTzYyM01HSzlWUE04QldXV0VFVy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hyperlink" Target="mailto:Careers@shawnee.edu" TargetMode="External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usajobs.gov/" TargetMode="External"/><Relationship Id="rId5" Type="http://schemas.openxmlformats.org/officeDocument/2006/relationships/hyperlink" Target="https://www.youtube.com/watch?v=rifMaamDeg0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8ROGl5nusD0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Applying To Federal Jobs &amp; Internships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Student Career Development</a:t>
            </a:r>
            <a:endParaRPr lang="en-US" dirty="0"/>
          </a:p>
        </p:txBody>
      </p:sp>
      <p:pic>
        <p:nvPicPr>
          <p:cNvPr id="2050" name="Picture 2" descr="Image result for uncle sam i want you for a government jo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288302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126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385048" cy="4495800"/>
          </a:xfrm>
        </p:spPr>
        <p:txBody>
          <a:bodyPr/>
          <a:lstStyle/>
          <a:p>
            <a:r>
              <a:rPr lang="en-US" dirty="0" smtClean="0"/>
              <a:t>Complete this online quiz by clicking on the link &amp; answering the questions</a:t>
            </a:r>
          </a:p>
          <a:p>
            <a:r>
              <a:rPr lang="en-US" dirty="0" smtClean="0"/>
              <a:t>There will be weeks during the semester where we send emails about a drawing for having the quiz completed by a certain date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forms.office.com/Pages/ResponsePage.aspx?id=IFyHJnWyD0WMgACyQ421GztZCWXX7PRKk4oe8BUmKAJUMTZSVDZOTzYyM01HSzlWUE04QldXV0VFVy4u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2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sz="3200" dirty="0" smtClean="0"/>
              <a:t>Student </a:t>
            </a:r>
            <a:r>
              <a:rPr lang="en-US" altLang="en-US" sz="3200" dirty="0"/>
              <a:t>Career Development 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sz="3200" dirty="0"/>
              <a:t>Business Administration 036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sz="3200" dirty="0"/>
              <a:t>(740) 351-3027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sz="3200">
                <a:hlinkClick r:id="rId5"/>
              </a:rPr>
              <a:t>Careers@shawnee.edu</a:t>
            </a:r>
            <a:r>
              <a:rPr lang="en-US" altLang="en-US" sz="3200"/>
              <a:t> </a:t>
            </a:r>
            <a:endParaRPr lang="en-US" altLang="en-US" sz="3200" dirty="0" smtClean="0"/>
          </a:p>
        </p:txBody>
      </p:sp>
      <p:pic>
        <p:nvPicPr>
          <p:cNvPr id="4" name="Picture 4" descr="C:\Users\peercareer\Pictures\Office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590800" cy="440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About Federal Jobs</a:t>
            </a:r>
          </a:p>
          <a:p>
            <a:r>
              <a:rPr lang="en-US" dirty="0" smtClean="0"/>
              <a:t>Why apply to a federal job/internship?</a:t>
            </a:r>
          </a:p>
          <a:p>
            <a:r>
              <a:rPr lang="en-US" dirty="0" smtClean="0"/>
              <a:t>Available Programs</a:t>
            </a:r>
          </a:p>
          <a:p>
            <a:r>
              <a:rPr lang="en-US" dirty="0" smtClean="0"/>
              <a:t>How to search for jobs</a:t>
            </a:r>
          </a:p>
          <a:p>
            <a:r>
              <a:rPr lang="en-US" dirty="0" smtClean="0"/>
              <a:t>How to apply for jobs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Federal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9" y="1600200"/>
            <a:ext cx="5178551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jobs available from a variety of disciplines </a:t>
            </a:r>
          </a:p>
          <a:p>
            <a:pPr lvl="1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www.youtube.com/watch?v=rifMaamDeg0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Many jobs &amp; opportunities for a variety of groups of people (</a:t>
            </a:r>
            <a:r>
              <a:rPr lang="en-US" dirty="0" smtClean="0">
                <a:hlinkClick r:id="rId6"/>
              </a:rPr>
              <a:t>www.Usajobs.gov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 million jobs</a:t>
            </a:r>
          </a:p>
          <a:p>
            <a:pPr lvl="1"/>
            <a:r>
              <a:rPr lang="en-US" dirty="0" smtClean="0"/>
              <a:t>120 federal departments &amp; agencies</a:t>
            </a:r>
          </a:p>
          <a:p>
            <a:pPr lvl="1"/>
            <a:r>
              <a:rPr lang="en-US" dirty="0" smtClean="0"/>
              <a:t>Available in all 50 states, the District of Columbia, US territories, &amp; 140 foreign countries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government job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1" y="2743200"/>
            <a:ext cx="2973759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1068" y="4572000"/>
            <a:ext cx="2582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T/F: "I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must move to Washington, DC if I want to work for the Federal Government."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5915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Why apply to a federal </a:t>
            </a:r>
            <a:r>
              <a:rPr lang="en-US" sz="4000" dirty="0" smtClean="0"/>
              <a:t>job/internship?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572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200" u="sng" dirty="0" smtClean="0"/>
              <a:t>The Benefits</a:t>
            </a:r>
          </a:p>
          <a:p>
            <a:pPr lvl="0"/>
            <a:r>
              <a:rPr lang="en-US" b="1" dirty="0"/>
              <a:t>Health Insurance</a:t>
            </a:r>
          </a:p>
          <a:p>
            <a:pPr lvl="0"/>
            <a:r>
              <a:rPr lang="en-US" b="1" dirty="0"/>
              <a:t>Flexible Spending Accounts </a:t>
            </a:r>
            <a:endParaRPr lang="en-US" dirty="0"/>
          </a:p>
          <a:p>
            <a:pPr lvl="1"/>
            <a:r>
              <a:rPr lang="en-US" dirty="0" smtClean="0"/>
              <a:t>helps </a:t>
            </a:r>
            <a:r>
              <a:rPr lang="en-US" dirty="0"/>
              <a:t>to pay for medical care tax free up to $5,000 per </a:t>
            </a:r>
            <a:r>
              <a:rPr lang="en-US" dirty="0" smtClean="0"/>
              <a:t>year</a:t>
            </a:r>
            <a:endParaRPr lang="en-US" dirty="0"/>
          </a:p>
          <a:p>
            <a:pPr lvl="0"/>
            <a:r>
              <a:rPr lang="en-US" b="1" dirty="0"/>
              <a:t>Retirement Benefits </a:t>
            </a:r>
            <a:endParaRPr lang="en-US" dirty="0"/>
          </a:p>
          <a:p>
            <a:pPr lvl="1"/>
            <a:r>
              <a:rPr lang="en-US" dirty="0" smtClean="0"/>
              <a:t>ex</a:t>
            </a:r>
            <a:r>
              <a:rPr lang="en-US" dirty="0"/>
              <a:t>: social security to cover you when disabled, </a:t>
            </a:r>
            <a:r>
              <a:rPr lang="en-US" dirty="0" smtClean="0"/>
              <a:t>retired, </a:t>
            </a:r>
            <a:r>
              <a:rPr lang="en-US" dirty="0"/>
              <a:t>or </a:t>
            </a:r>
            <a:r>
              <a:rPr lang="en-US" dirty="0" smtClean="0"/>
              <a:t>unemployed</a:t>
            </a:r>
            <a:endParaRPr lang="en-US" dirty="0"/>
          </a:p>
          <a:p>
            <a:pPr lvl="0"/>
            <a:r>
              <a:rPr lang="en-US" b="1" dirty="0"/>
              <a:t>Life insurance</a:t>
            </a:r>
          </a:p>
          <a:p>
            <a:pPr lvl="0"/>
            <a:r>
              <a:rPr lang="en-US" b="1" dirty="0"/>
              <a:t>Employee Assistance Programs</a:t>
            </a:r>
          </a:p>
          <a:p>
            <a:pPr lvl="0"/>
            <a:r>
              <a:rPr lang="en-US" b="1" dirty="0"/>
              <a:t>Child and Dependent Care</a:t>
            </a:r>
          </a:p>
          <a:p>
            <a:pPr lvl="0"/>
            <a:r>
              <a:rPr lang="en-US" b="1" dirty="0"/>
              <a:t>Federal Student Loan Repayment </a:t>
            </a:r>
            <a:r>
              <a:rPr lang="en-US" b="1" dirty="0" smtClean="0"/>
              <a:t>Program </a:t>
            </a:r>
            <a:r>
              <a:rPr lang="en-US" dirty="0" smtClean="0"/>
              <a:t>(up to 60K)</a:t>
            </a:r>
            <a:endParaRPr lang="en-US" b="1" dirty="0"/>
          </a:p>
          <a:p>
            <a:pPr lvl="0"/>
            <a:r>
              <a:rPr lang="en-US" b="1" dirty="0"/>
              <a:t>Sick days </a:t>
            </a:r>
            <a:r>
              <a:rPr lang="en-US" dirty="0"/>
              <a:t>(13 per year paid sick leave), </a:t>
            </a:r>
            <a:r>
              <a:rPr lang="en-US" b="1" dirty="0"/>
              <a:t>Vacation </a:t>
            </a:r>
            <a:r>
              <a:rPr lang="en-US" b="1" dirty="0" smtClean="0"/>
              <a:t>days</a:t>
            </a:r>
            <a:r>
              <a:rPr lang="en-US" dirty="0"/>
              <a:t> </a:t>
            </a:r>
            <a:r>
              <a:rPr lang="en-US" dirty="0" smtClean="0"/>
              <a:t>(between 13-26 days depending on length of service), </a:t>
            </a:r>
            <a:r>
              <a:rPr lang="en-US" dirty="0"/>
              <a:t>&amp; 10 </a:t>
            </a:r>
            <a:r>
              <a:rPr lang="en-US" b="1" dirty="0"/>
              <a:t>paid </a:t>
            </a:r>
            <a:r>
              <a:rPr lang="en-US" b="1" dirty="0" smtClean="0"/>
              <a:t>holidays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Internship Program</a:t>
            </a:r>
          </a:p>
          <a:p>
            <a:pPr lvl="1"/>
            <a:r>
              <a:rPr lang="en-US" dirty="0" smtClean="0"/>
              <a:t>For students in school (high school-graduate school)</a:t>
            </a:r>
          </a:p>
          <a:p>
            <a:r>
              <a:rPr lang="en-US" b="1" dirty="0" smtClean="0"/>
              <a:t>Recent Graduate Program</a:t>
            </a:r>
          </a:p>
          <a:p>
            <a:pPr lvl="1"/>
            <a:r>
              <a:rPr lang="en-US" dirty="0" smtClean="0"/>
              <a:t>Graduates of associate/bachelor/graduate school can apply within 2 years of graduating</a:t>
            </a:r>
          </a:p>
          <a:p>
            <a:r>
              <a:rPr lang="en-US" b="1" dirty="0" smtClean="0"/>
              <a:t>Presidential Management Fellows Program</a:t>
            </a:r>
          </a:p>
          <a:p>
            <a:pPr lvl="1"/>
            <a:r>
              <a:rPr lang="en-US" dirty="0" smtClean="0"/>
              <a:t>Graduates from a professional school (masters, PhD, MD, etc..) can apply within 2 year of graduating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063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Internship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845552" cy="4495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 smtClean="0"/>
              <a:t>Find Internship in specific area of interest</a:t>
            </a:r>
          </a:p>
          <a:p>
            <a:pPr lvl="0"/>
            <a:r>
              <a:rPr lang="en-US" sz="3200" dirty="0" smtClean="0"/>
              <a:t>May lead to permanent, if…  </a:t>
            </a:r>
          </a:p>
          <a:p>
            <a:pPr lvl="1"/>
            <a:r>
              <a:rPr lang="en-US" sz="2800" dirty="0" smtClean="0"/>
              <a:t>Complete </a:t>
            </a:r>
            <a:r>
              <a:rPr lang="en-US" sz="2800" dirty="0"/>
              <a:t>at least 640 hours </a:t>
            </a:r>
            <a:endParaRPr lang="en-US" sz="2800" dirty="0" smtClean="0"/>
          </a:p>
          <a:p>
            <a:pPr lvl="1"/>
            <a:r>
              <a:rPr lang="en-US" sz="2800" dirty="0" smtClean="0"/>
              <a:t>Complete </a:t>
            </a:r>
            <a:r>
              <a:rPr lang="en-US" sz="2800" dirty="0"/>
              <a:t>their degree or certificate requirements</a:t>
            </a:r>
            <a:endParaRPr lang="en-US" sz="1800" dirty="0"/>
          </a:p>
          <a:p>
            <a:pPr lvl="1"/>
            <a:r>
              <a:rPr lang="en-US" sz="2800" dirty="0"/>
              <a:t>Meet the qualification standards for the </a:t>
            </a:r>
            <a:r>
              <a:rPr lang="en-US" sz="2800" dirty="0" smtClean="0"/>
              <a:t>job position </a:t>
            </a:r>
          </a:p>
          <a:p>
            <a:pPr lvl="1"/>
            <a:r>
              <a:rPr lang="en-US" sz="2800" dirty="0" smtClean="0"/>
              <a:t>Meet </a:t>
            </a:r>
            <a:r>
              <a:rPr lang="en-US" sz="2800" dirty="0"/>
              <a:t>agency-specific requirements </a:t>
            </a:r>
            <a:endParaRPr lang="en-US" sz="2800" dirty="0" smtClean="0"/>
          </a:p>
          <a:p>
            <a:pPr lvl="1"/>
            <a:r>
              <a:rPr lang="en-US" sz="2800" dirty="0" smtClean="0"/>
              <a:t>Perform </a:t>
            </a:r>
            <a:r>
              <a:rPr lang="en-US" sz="2800" dirty="0"/>
              <a:t>their job </a:t>
            </a:r>
            <a:r>
              <a:rPr lang="en-US" sz="2800" dirty="0" smtClean="0"/>
              <a:t>successfully.</a:t>
            </a:r>
          </a:p>
          <a:p>
            <a:pPr marL="365760" lvl="1" indent="0">
              <a:buNone/>
            </a:pP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Search for jobs/Internships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09700"/>
            <a:ext cx="8153400" cy="2400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u="sng" dirty="0"/>
              <a:t>Search by </a:t>
            </a:r>
            <a:endParaRPr lang="en-US" sz="4000" u="sng" dirty="0" smtClean="0"/>
          </a:p>
          <a:p>
            <a:pPr marL="0" indent="0">
              <a:buNone/>
            </a:pPr>
            <a:r>
              <a:rPr lang="en-US" sz="3100" dirty="0" smtClean="0"/>
              <a:t>Search </a:t>
            </a:r>
            <a:r>
              <a:rPr lang="en-US" sz="3100" dirty="0"/>
              <a:t>with keywords </a:t>
            </a:r>
            <a:endParaRPr lang="en-US" sz="3100" dirty="0" smtClean="0"/>
          </a:p>
          <a:p>
            <a:pPr lvl="1"/>
            <a:r>
              <a:rPr lang="en-US" sz="2800" dirty="0" smtClean="0"/>
              <a:t>Ex: major</a:t>
            </a:r>
            <a:r>
              <a:rPr lang="en-US" sz="2800" dirty="0"/>
              <a:t>, interest areas, </a:t>
            </a:r>
            <a:endParaRPr lang="en-US" sz="2800" dirty="0" smtClean="0"/>
          </a:p>
          <a:p>
            <a:pPr marL="365760" lvl="1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“internships”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892" y="3657600"/>
            <a:ext cx="6538912" cy="2989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20574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Federal agencies</a:t>
            </a:r>
          </a:p>
          <a:p>
            <a:pPr lvl="0"/>
            <a:r>
              <a:rPr lang="en-US" dirty="0">
                <a:hlinkClick r:id="rId6"/>
              </a:rPr>
              <a:t>https://www.youtube.com/watch?v=8ROGl5nusD0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8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Directions on How to Search for Jobs/Internships</a:t>
            </a:r>
            <a:endParaRPr lang="en-US" dirty="0"/>
          </a:p>
        </p:txBody>
      </p:sp>
      <p:pic>
        <p:nvPicPr>
          <p:cNvPr id="30" name="C88BD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00200"/>
            <a:ext cx="8194548" cy="50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apply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Important Aspects of the job to consider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Apply to jobs/internships that are interesting to you</a:t>
            </a:r>
          </a:p>
          <a:p>
            <a:r>
              <a:rPr lang="en-US" dirty="0" smtClean="0"/>
              <a:t>Read about the job/internship</a:t>
            </a:r>
          </a:p>
          <a:p>
            <a:pPr lvl="1"/>
            <a:r>
              <a:rPr lang="en-US" dirty="0" smtClean="0"/>
              <a:t>Bio, qualifications, evaluations, salary, Duties</a:t>
            </a:r>
          </a:p>
          <a:p>
            <a:pPr lvl="1"/>
            <a:r>
              <a:rPr lang="en-US" dirty="0" smtClean="0"/>
              <a:t>Open period (how long application is opened)</a:t>
            </a:r>
          </a:p>
          <a:p>
            <a:r>
              <a:rPr lang="en-US" dirty="0" smtClean="0"/>
              <a:t>Apply to a high quality jobs, rather than many jobs that are not the right fit</a:t>
            </a:r>
          </a:p>
          <a:p>
            <a:pPr marL="0" indent="0" algn="ctr">
              <a:buNone/>
            </a:pPr>
            <a:r>
              <a:rPr lang="en-US" u="sng" dirty="0" smtClean="0"/>
              <a:t>Application Tips</a:t>
            </a:r>
          </a:p>
          <a:p>
            <a:r>
              <a:rPr lang="en-US" dirty="0"/>
              <a:t>Write a Federal </a:t>
            </a:r>
            <a:r>
              <a:rPr lang="en-US" dirty="0" smtClean="0"/>
              <a:t>Resume 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to the job </a:t>
            </a:r>
            <a:r>
              <a:rPr lang="en-US" dirty="0" smtClean="0"/>
              <a:t>duties</a:t>
            </a:r>
          </a:p>
          <a:p>
            <a:pPr lvl="1"/>
            <a:r>
              <a:rPr lang="en-US" dirty="0" smtClean="0"/>
              <a:t>Can be more than 1 page</a:t>
            </a:r>
            <a:endParaRPr lang="en-US" dirty="0"/>
          </a:p>
          <a:p>
            <a:r>
              <a:rPr lang="en-US" dirty="0"/>
              <a:t>Prepare for the </a:t>
            </a:r>
            <a:r>
              <a:rPr lang="en-US" dirty="0" smtClean="0"/>
              <a:t>interview</a:t>
            </a:r>
            <a:endParaRPr lang="en-US" dirty="0"/>
          </a:p>
        </p:txBody>
      </p:sp>
      <p:pic>
        <p:nvPicPr>
          <p:cNvPr id="4098" name="Picture 2" descr="Image result for resume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28" y="4114800"/>
            <a:ext cx="220446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049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383</TotalTime>
  <Words>561</Words>
  <Application>Microsoft Office PowerPoint</Application>
  <PresentationFormat>On-screen Show (4:3)</PresentationFormat>
  <Paragraphs>87</Paragraphs>
  <Slides>11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Tw Cen MT</vt:lpstr>
      <vt:lpstr>Wingdings</vt:lpstr>
      <vt:lpstr>Wingdings 2</vt:lpstr>
      <vt:lpstr>Median</vt:lpstr>
      <vt:lpstr>Applying To Federal Jobs &amp; Internships</vt:lpstr>
      <vt:lpstr>Overview</vt:lpstr>
      <vt:lpstr>About Federal Jobs</vt:lpstr>
      <vt:lpstr>Why apply to a federal job/internship? </vt:lpstr>
      <vt:lpstr>Available Programs</vt:lpstr>
      <vt:lpstr>About the Internship Program</vt:lpstr>
      <vt:lpstr>How to Search for jobs/Internships</vt:lpstr>
      <vt:lpstr>Directions on How to Search for Jobs/Internships</vt:lpstr>
      <vt:lpstr>How to apply</vt:lpstr>
      <vt:lpstr>Quiz</vt:lpstr>
      <vt:lpstr>Contact</vt:lpstr>
    </vt:vector>
  </TitlesOfParts>
  <Company>SSU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To Federal Jobs &amp; Internships</dc:title>
  <dc:creator>PeerCareer</dc:creator>
  <cp:lastModifiedBy>PeerCareer PeerCareer</cp:lastModifiedBy>
  <cp:revision>35</cp:revision>
  <cp:lastPrinted>2017-04-05T21:07:38Z</cp:lastPrinted>
  <dcterms:created xsi:type="dcterms:W3CDTF">2016-10-12T22:11:06Z</dcterms:created>
  <dcterms:modified xsi:type="dcterms:W3CDTF">2017-10-12T21:51:22Z</dcterms:modified>
</cp:coreProperties>
</file>