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9" r:id="rId4"/>
    <p:sldId id="258" r:id="rId5"/>
    <p:sldId id="260" r:id="rId6"/>
    <p:sldId id="261" r:id="rId7"/>
    <p:sldId id="264" r:id="rId8"/>
    <p:sldId id="265" r:id="rId9"/>
    <p:sldId id="262" r:id="rId10"/>
    <p:sldId id="266" r:id="rId11"/>
    <p:sldId id="26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76" autoAdjust="0"/>
  </p:normalViewPr>
  <p:slideViewPr>
    <p:cSldViewPr>
      <p:cViewPr varScale="1">
        <p:scale>
          <a:sx n="48" d="100"/>
          <a:sy n="48" d="100"/>
        </p:scale>
        <p:origin x="128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69BEB8-71EA-4AFC-AC43-D2C3F40CF500}" type="datetimeFigureOut">
              <a:rPr lang="en-US" smtClean="0"/>
              <a:t>10/12/2017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8CA973-8893-4D15-9052-D9B18332A930}" type="slidenum">
              <a:rPr lang="en-US" smtClean="0"/>
              <a:t>‹#›</a:t>
            </a:fld>
            <a:endParaRPr lang="en-US"/>
          </a:p>
        </p:txBody>
      </p:sp>
    </p:spTree>
    <p:extLst>
      <p:ext uri="{BB962C8B-B14F-4D97-AF65-F5344CB8AC3E}">
        <p14:creationId xmlns:p14="http://schemas.microsoft.com/office/powerpoint/2010/main" val="416232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8CA973-8893-4D15-9052-D9B18332A930}" type="slidenum">
              <a:rPr lang="en-US" smtClean="0"/>
              <a:t>2</a:t>
            </a:fld>
            <a:endParaRPr lang="en-US"/>
          </a:p>
        </p:txBody>
      </p:sp>
    </p:spTree>
    <p:extLst>
      <p:ext uri="{BB962C8B-B14F-4D97-AF65-F5344CB8AC3E}">
        <p14:creationId xmlns:p14="http://schemas.microsoft.com/office/powerpoint/2010/main" val="86341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Walk it</a:t>
            </a:r>
            <a:r>
              <a:rPr lang="en-US" baseline="0" dirty="0" smtClean="0"/>
              <a:t> around </a:t>
            </a:r>
            <a:r>
              <a:rPr lang="en-US" dirty="0" smtClean="0"/>
              <a:t>to the departments you are interested in working for. This way they have a face to go with the application, and hopefully it will get to the departments that might be hiring faster.</a:t>
            </a:r>
            <a:endParaRPr lang="en-US" dirty="0"/>
          </a:p>
        </p:txBody>
      </p:sp>
      <p:sp>
        <p:nvSpPr>
          <p:cNvPr id="4" name="Slide Number Placeholder 3"/>
          <p:cNvSpPr>
            <a:spLocks noGrp="1"/>
          </p:cNvSpPr>
          <p:nvPr>
            <p:ph type="sldNum" sz="quarter" idx="10"/>
          </p:nvPr>
        </p:nvSpPr>
        <p:spPr/>
        <p:txBody>
          <a:bodyPr/>
          <a:lstStyle/>
          <a:p>
            <a:fld id="{008CA973-8893-4D15-9052-D9B18332A930}" type="slidenum">
              <a:rPr lang="en-US" smtClean="0"/>
              <a:t>4</a:t>
            </a:fld>
            <a:endParaRPr lang="en-US"/>
          </a:p>
        </p:txBody>
      </p:sp>
    </p:spTree>
    <p:extLst>
      <p:ext uri="{BB962C8B-B14F-4D97-AF65-F5344CB8AC3E}">
        <p14:creationId xmlns:p14="http://schemas.microsoft.com/office/powerpoint/2010/main" val="181774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a:t>
            </a:r>
            <a:endParaRPr lang="en-US" dirty="0"/>
          </a:p>
        </p:txBody>
      </p:sp>
      <p:sp>
        <p:nvSpPr>
          <p:cNvPr id="4" name="Slide Number Placeholder 3"/>
          <p:cNvSpPr>
            <a:spLocks noGrp="1"/>
          </p:cNvSpPr>
          <p:nvPr>
            <p:ph type="sldNum" sz="quarter" idx="10"/>
          </p:nvPr>
        </p:nvSpPr>
        <p:spPr/>
        <p:txBody>
          <a:bodyPr/>
          <a:lstStyle/>
          <a:p>
            <a:fld id="{008CA973-8893-4D15-9052-D9B18332A930}" type="slidenum">
              <a:rPr lang="en-US" smtClean="0"/>
              <a:t>9</a:t>
            </a:fld>
            <a:endParaRPr lang="en-US"/>
          </a:p>
        </p:txBody>
      </p:sp>
    </p:spTree>
    <p:extLst>
      <p:ext uri="{BB962C8B-B14F-4D97-AF65-F5344CB8AC3E}">
        <p14:creationId xmlns:p14="http://schemas.microsoft.com/office/powerpoint/2010/main" val="302486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C3CC02-A111-409A-A093-BEED49B7B15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109308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C3CC02-A111-409A-A093-BEED49B7B15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406609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C3CC02-A111-409A-A093-BEED49B7B15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263748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C3CC02-A111-409A-A093-BEED49B7B15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351045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C3CC02-A111-409A-A093-BEED49B7B15A}"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1200277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C3CC02-A111-409A-A093-BEED49B7B15A}"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934223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C3CC02-A111-409A-A093-BEED49B7B15A}" type="datetimeFigureOut">
              <a:rPr lang="en-US" smtClean="0"/>
              <a:t>10/12/2017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26213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C3CC02-A111-409A-A093-BEED49B7B15A}" type="datetimeFigureOut">
              <a:rPr lang="en-US" smtClean="0"/>
              <a:t>10/12/2017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2082485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CC02-A111-409A-A093-BEED49B7B15A}" type="datetimeFigureOut">
              <a:rPr lang="en-US" smtClean="0"/>
              <a:t>10/12/2017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1906138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C3CC02-A111-409A-A093-BEED49B7B15A}"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124093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C3CC02-A111-409A-A093-BEED49B7B15A}"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BF2DC-A62F-4902-9F3E-2D914AE7FE55}" type="slidenum">
              <a:rPr lang="en-US" smtClean="0"/>
              <a:t>‹#›</a:t>
            </a:fld>
            <a:endParaRPr lang="en-US"/>
          </a:p>
        </p:txBody>
      </p:sp>
    </p:spTree>
    <p:extLst>
      <p:ext uri="{BB962C8B-B14F-4D97-AF65-F5344CB8AC3E}">
        <p14:creationId xmlns:p14="http://schemas.microsoft.com/office/powerpoint/2010/main" val="294751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3CC02-A111-409A-A093-BEED49B7B15A}" type="datetimeFigureOut">
              <a:rPr lang="en-US" smtClean="0"/>
              <a:t>10/12/2017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BF2DC-A62F-4902-9F3E-2D914AE7FE55}" type="slidenum">
              <a:rPr lang="en-US" smtClean="0"/>
              <a:t>‹#›</a:t>
            </a:fld>
            <a:endParaRPr lang="en-US"/>
          </a:p>
        </p:txBody>
      </p:sp>
    </p:spTree>
    <p:extLst>
      <p:ext uri="{BB962C8B-B14F-4D97-AF65-F5344CB8AC3E}">
        <p14:creationId xmlns:p14="http://schemas.microsoft.com/office/powerpoint/2010/main" val="1422177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hyperlink" Target="https://forms.office.com/Pages/ResponsePage.aspx?id=IFyHJnWyD0WMgACyQ421GztZCWXX7PRKk4oe8BUmKAJUNVQ3NUY0OTFFS01ZOE1WWUI2N01JVExDVS4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https://jobs.shawnee.edu/" TargetMode="Externa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png"/><Relationship Id="rId4" Type="http://schemas.openxmlformats.org/officeDocument/2006/relationships/hyperlink" Target="http://www.facebook.com/ssuofficeofcareerdevelopmen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8.mp4"/><Relationship Id="rId7" Type="http://schemas.openxmlformats.org/officeDocument/2006/relationships/hyperlink" Target="https://jobseeker.ohiomeansjobs.monster.com/" TargetMode="Externa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myssu.shawnee.edu/ics" TargetMode="External"/><Relationship Id="rId5" Type="http://schemas.openxmlformats.org/officeDocument/2006/relationships/slideLayout" Target="../slideLayouts/slideLayout2.xml"/><Relationship Id="rId4" Type="http://schemas.openxmlformats.org/officeDocument/2006/relationships/video" Target="../media/media8.mp4"/><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hyperlink" Target="http://www.caosciotocounty.org/template.php?id=1"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01975"/>
            <a:ext cx="7772400" cy="1470025"/>
          </a:xfrm>
        </p:spPr>
        <p:txBody>
          <a:bodyPr/>
          <a:lstStyle/>
          <a:p>
            <a:r>
              <a:rPr lang="en-US" b="1" dirty="0" smtClean="0"/>
              <a:t>Getting a Part-Time Job</a:t>
            </a:r>
            <a:endParaRPr lang="en-US" b="1" dirty="0"/>
          </a:p>
        </p:txBody>
      </p:sp>
      <p:sp>
        <p:nvSpPr>
          <p:cNvPr id="3" name="Subtitle 2"/>
          <p:cNvSpPr>
            <a:spLocks noGrp="1"/>
          </p:cNvSpPr>
          <p:nvPr>
            <p:ph type="subTitle" idx="1"/>
          </p:nvPr>
        </p:nvSpPr>
        <p:spPr>
          <a:xfrm>
            <a:off x="1371600" y="4419600"/>
            <a:ext cx="6400800" cy="1752600"/>
          </a:xfrm>
        </p:spPr>
        <p:txBody>
          <a:bodyPr>
            <a:normAutofit fontScale="85000" lnSpcReduction="20000"/>
          </a:bodyPr>
          <a:lstStyle/>
          <a:p>
            <a:r>
              <a:rPr lang="en-US" b="1" dirty="0" smtClean="0"/>
              <a:t>Student Career Development</a:t>
            </a:r>
          </a:p>
          <a:p>
            <a:r>
              <a:rPr lang="en-US" dirty="0" smtClean="0"/>
              <a:t>Business Administration 036</a:t>
            </a:r>
          </a:p>
          <a:p>
            <a:r>
              <a:rPr lang="en-US" dirty="0" smtClean="0"/>
              <a:t>(740) 351-3027</a:t>
            </a:r>
          </a:p>
          <a:p>
            <a:r>
              <a:rPr lang="en-US" dirty="0" smtClean="0"/>
              <a:t>PeerCareer@shawnee.edu</a:t>
            </a:r>
            <a:endParaRPr lang="en-US" dirty="0"/>
          </a:p>
        </p:txBody>
      </p:sp>
      <p:pic>
        <p:nvPicPr>
          <p:cNvPr id="1026" name="Picture 2" descr="http://www.sagennext.com/wp-content/uploads/2009/12/JobSearchNewspap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81000"/>
            <a:ext cx="3657600" cy="2714172"/>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6019800"/>
            <a:ext cx="609600" cy="609600"/>
          </a:xfrm>
          <a:prstGeom prst="rect">
            <a:avLst/>
          </a:prstGeom>
        </p:spPr>
      </p:pic>
    </p:spTree>
    <p:extLst>
      <p:ext uri="{BB962C8B-B14F-4D97-AF65-F5344CB8AC3E}">
        <p14:creationId xmlns:p14="http://schemas.microsoft.com/office/powerpoint/2010/main" val="536240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normAutofit/>
          </a:bodyPr>
          <a:lstStyle/>
          <a:p>
            <a:r>
              <a:rPr lang="en-US" dirty="0"/>
              <a:t>Complete this online quiz by clicking on the link &amp; answering the questions</a:t>
            </a:r>
          </a:p>
          <a:p>
            <a:r>
              <a:rPr lang="en-US" dirty="0"/>
              <a:t>There will be weeks during the semester where we send emails about a drawing for having the quiz completed by a certain </a:t>
            </a:r>
            <a:r>
              <a:rPr lang="en-US" dirty="0" smtClean="0"/>
              <a:t>date</a:t>
            </a:r>
          </a:p>
          <a:p>
            <a:pPr lvl="1"/>
            <a:r>
              <a:rPr lang="en-US" dirty="0" smtClean="0">
                <a:hlinkClick r:id="rId2"/>
              </a:rPr>
              <a:t>https</a:t>
            </a:r>
            <a:r>
              <a:rPr lang="en-US" dirty="0">
                <a:hlinkClick r:id="rId2"/>
              </a:rPr>
              <a:t>://</a:t>
            </a:r>
            <a:r>
              <a:rPr lang="en-US" dirty="0" smtClean="0">
                <a:hlinkClick r:id="rId2"/>
              </a:rPr>
              <a:t>forms.office.com/Pages/ResponsePage.aspx?id=IFyHJnWyD0WMgACyQ421GztZCWXX7PRKk4oe8BUmKAJUNVQ3NUY0OTFFS01ZOE1WWUI2N01JVExDVS4u</a:t>
            </a:r>
            <a:r>
              <a:rPr lang="en-US" dirty="0" smtClean="0"/>
              <a:t> </a:t>
            </a:r>
            <a:endParaRPr lang="en-US" dirty="0"/>
          </a:p>
        </p:txBody>
      </p:sp>
    </p:spTree>
    <p:extLst>
      <p:ext uri="{BB962C8B-B14F-4D97-AF65-F5344CB8AC3E}">
        <p14:creationId xmlns:p14="http://schemas.microsoft.com/office/powerpoint/2010/main" val="115402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sp>
        <p:nvSpPr>
          <p:cNvPr id="5" name="Subtitle 2"/>
          <p:cNvSpPr>
            <a:spLocks noGrp="1"/>
          </p:cNvSpPr>
          <p:nvPr>
            <p:ph idx="1"/>
          </p:nvPr>
        </p:nvSpPr>
        <p:spPr>
          <a:xfrm>
            <a:off x="457200" y="3886200"/>
            <a:ext cx="8229600" cy="2697163"/>
          </a:xfrm>
        </p:spPr>
        <p:txBody>
          <a:bodyPr>
            <a:normAutofit/>
          </a:bodyPr>
          <a:lstStyle/>
          <a:p>
            <a:pPr marL="0" indent="0" algn="ctr">
              <a:buNone/>
            </a:pPr>
            <a:r>
              <a:rPr lang="en-US" b="1" dirty="0" smtClean="0"/>
              <a:t>Student Career Development</a:t>
            </a:r>
          </a:p>
          <a:p>
            <a:pPr marL="0" indent="0" algn="ctr">
              <a:buNone/>
            </a:pPr>
            <a:r>
              <a:rPr lang="en-US" dirty="0" smtClean="0"/>
              <a:t>Business Administration 036</a:t>
            </a:r>
          </a:p>
          <a:p>
            <a:pPr marL="0" indent="0" algn="ctr">
              <a:buNone/>
            </a:pPr>
            <a:r>
              <a:rPr lang="en-US" dirty="0" smtClean="0"/>
              <a:t>(740) 351-3027</a:t>
            </a:r>
          </a:p>
          <a:p>
            <a:pPr marL="0" indent="0" algn="ctr">
              <a:buNone/>
            </a:pPr>
            <a:r>
              <a:rPr lang="en-US" dirty="0" smtClean="0"/>
              <a:t>PeerCareer@shawnee.edu</a:t>
            </a:r>
            <a:endParaRPr lang="en-US" dirty="0"/>
          </a:p>
        </p:txBody>
      </p:sp>
      <p:pic>
        <p:nvPicPr>
          <p:cNvPr id="6" name="Picture 2" descr="http://www.cybercow.co.uk/Links_files/old-person-confus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447800"/>
            <a:ext cx="3079787"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03814"/>
            <a:ext cx="609600" cy="609600"/>
          </a:xfrm>
          <a:prstGeom prst="rect">
            <a:avLst/>
          </a:prstGeom>
        </p:spPr>
      </p:pic>
    </p:spTree>
    <p:extLst>
      <p:ext uri="{BB962C8B-B14F-4D97-AF65-F5344CB8AC3E}">
        <p14:creationId xmlns:p14="http://schemas.microsoft.com/office/powerpoint/2010/main" val="1670234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Benefits of Working While in School</a:t>
            </a:r>
            <a:endParaRPr lang="en-US" dirty="0"/>
          </a:p>
        </p:txBody>
      </p:sp>
      <p:sp>
        <p:nvSpPr>
          <p:cNvPr id="3" name="Content Placeholder 2"/>
          <p:cNvSpPr>
            <a:spLocks noGrp="1"/>
          </p:cNvSpPr>
          <p:nvPr>
            <p:ph idx="1"/>
          </p:nvPr>
        </p:nvSpPr>
        <p:spPr>
          <a:xfrm>
            <a:off x="228600" y="1600200"/>
            <a:ext cx="8458200" cy="4525963"/>
          </a:xfrm>
        </p:spPr>
        <p:txBody>
          <a:bodyPr>
            <a:normAutofit fontScale="70000" lnSpcReduction="20000"/>
          </a:bodyPr>
          <a:lstStyle/>
          <a:p>
            <a:r>
              <a:rPr lang="en-US" dirty="0"/>
              <a:t>Studies show that students who work up to 30 hours a week do just as well or even better academically than those who don't. </a:t>
            </a:r>
          </a:p>
          <a:p>
            <a:pPr lvl="1"/>
            <a:r>
              <a:rPr lang="en-US" dirty="0" smtClean="0"/>
              <a:t>Working only 12-15 hours a week (as most students do) shouldn't affect your grades.</a:t>
            </a:r>
            <a:endParaRPr lang="en-US" dirty="0"/>
          </a:p>
          <a:p>
            <a:r>
              <a:rPr lang="en-US" dirty="0" smtClean="0"/>
              <a:t>Part-time </a:t>
            </a:r>
            <a:r>
              <a:rPr lang="en-US" dirty="0"/>
              <a:t>work allows you to:</a:t>
            </a:r>
          </a:p>
          <a:p>
            <a:pPr lvl="1"/>
            <a:r>
              <a:rPr lang="en-US" dirty="0" smtClean="0"/>
              <a:t>Perfect time-management skills necessary for academic success</a:t>
            </a:r>
          </a:p>
          <a:p>
            <a:pPr lvl="1"/>
            <a:r>
              <a:rPr lang="en-US" dirty="0" smtClean="0"/>
              <a:t>Reduce your need for student loans and the resulting indebtedness</a:t>
            </a:r>
          </a:p>
          <a:p>
            <a:pPr lvl="1"/>
            <a:r>
              <a:rPr lang="en-US" dirty="0" smtClean="0"/>
              <a:t>Gain career-related experience as you clarify goals, acquire skills and self-confidence, and build a network of contacts</a:t>
            </a:r>
          </a:p>
          <a:p>
            <a:r>
              <a:rPr lang="en-US" dirty="0" smtClean="0"/>
              <a:t>Many graduates report that part-time employment was their most common and valued source of career-related experience, and they often attribute post-graduation success to their work experience.</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62" y="5821363"/>
            <a:ext cx="609600" cy="609600"/>
          </a:xfrm>
          <a:prstGeom prst="rect">
            <a:avLst/>
          </a:prstGeom>
        </p:spPr>
      </p:pic>
    </p:spTree>
    <p:extLst>
      <p:ext uri="{BB962C8B-B14F-4D97-AF65-F5344CB8AC3E}">
        <p14:creationId xmlns:p14="http://schemas.microsoft.com/office/powerpoint/2010/main" val="2371026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Campus Employment</a:t>
            </a:r>
            <a:endParaRPr lang="en-US" dirty="0"/>
          </a:p>
        </p:txBody>
      </p:sp>
      <p:sp>
        <p:nvSpPr>
          <p:cNvPr id="3" name="Content Placeholder 2"/>
          <p:cNvSpPr>
            <a:spLocks noGrp="1"/>
          </p:cNvSpPr>
          <p:nvPr>
            <p:ph idx="1"/>
          </p:nvPr>
        </p:nvSpPr>
        <p:spPr>
          <a:xfrm>
            <a:off x="304800" y="1600200"/>
            <a:ext cx="8458200" cy="4724400"/>
          </a:xfrm>
        </p:spPr>
        <p:txBody>
          <a:bodyPr>
            <a:normAutofit fontScale="92500" lnSpcReduction="20000"/>
          </a:bodyPr>
          <a:lstStyle/>
          <a:p>
            <a:r>
              <a:rPr lang="en-US" dirty="0"/>
              <a:t>Studies </a:t>
            </a:r>
            <a:r>
              <a:rPr lang="en-US" dirty="0" smtClean="0"/>
              <a:t>show </a:t>
            </a:r>
            <a:r>
              <a:rPr lang="en-US" dirty="0"/>
              <a:t>that </a:t>
            </a:r>
            <a:r>
              <a:rPr lang="en-US" dirty="0" smtClean="0"/>
              <a:t>working </a:t>
            </a:r>
            <a:r>
              <a:rPr lang="en-US" dirty="0"/>
              <a:t>on campus </a:t>
            </a:r>
            <a:r>
              <a:rPr lang="en-US" dirty="0" smtClean="0"/>
              <a:t>helps students persist in their studies.</a:t>
            </a:r>
          </a:p>
          <a:p>
            <a:pPr lvl="1"/>
            <a:r>
              <a:rPr lang="en-US" dirty="0" smtClean="0"/>
              <a:t>It also allows you to become </a:t>
            </a:r>
            <a:r>
              <a:rPr lang="en-US" dirty="0"/>
              <a:t>better acquainted with faculty, staff, and other students.</a:t>
            </a:r>
          </a:p>
          <a:p>
            <a:endParaRPr lang="en-US" i="1" dirty="0" smtClean="0"/>
          </a:p>
          <a:p>
            <a:pPr marL="0" indent="0">
              <a:buNone/>
            </a:pPr>
            <a:r>
              <a:rPr lang="en-US" sz="2800" i="1" dirty="0" smtClean="0"/>
              <a:t>There are many opportunities for student employment at SSU</a:t>
            </a:r>
          </a:p>
          <a:p>
            <a:pPr lvl="1"/>
            <a:r>
              <a:rPr lang="en-US" dirty="0" smtClean="0"/>
              <a:t>Library</a:t>
            </a:r>
          </a:p>
          <a:p>
            <a:pPr lvl="1"/>
            <a:r>
              <a:rPr lang="en-US" dirty="0" smtClean="0"/>
              <a:t>President’s Office</a:t>
            </a:r>
          </a:p>
          <a:p>
            <a:pPr lvl="1"/>
            <a:r>
              <a:rPr lang="en-US" dirty="0" smtClean="0"/>
              <a:t>Theater Department</a:t>
            </a:r>
          </a:p>
          <a:p>
            <a:pPr lvl="1"/>
            <a:r>
              <a:rPr lang="en-US" dirty="0" smtClean="0"/>
              <a:t>Student Success Center</a:t>
            </a:r>
          </a:p>
          <a:p>
            <a:pPr marL="914400" lvl="2" indent="0">
              <a:buNone/>
            </a:pPr>
            <a:r>
              <a:rPr lang="en-US" i="1" dirty="0" smtClean="0"/>
              <a:t>		… </a:t>
            </a:r>
            <a:r>
              <a:rPr lang="en-US" sz="2200" i="1" dirty="0"/>
              <a:t>a</a:t>
            </a:r>
            <a:r>
              <a:rPr lang="en-US" sz="2200" i="1" dirty="0" smtClean="0"/>
              <a:t>nd many more!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0112" y="6019800"/>
            <a:ext cx="609600" cy="609600"/>
          </a:xfrm>
          <a:prstGeom prst="rect">
            <a:avLst/>
          </a:prstGeom>
        </p:spPr>
      </p:pic>
    </p:spTree>
    <p:extLst>
      <p:ext uri="{BB962C8B-B14F-4D97-AF65-F5344CB8AC3E}">
        <p14:creationId xmlns:p14="http://schemas.microsoft.com/office/powerpoint/2010/main" val="567993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On Campus</a:t>
            </a:r>
            <a:endParaRPr lang="en-US" dirty="0"/>
          </a:p>
        </p:txBody>
      </p:sp>
      <p:sp>
        <p:nvSpPr>
          <p:cNvPr id="3" name="Content Placeholder 2"/>
          <p:cNvSpPr>
            <a:spLocks noGrp="1"/>
          </p:cNvSpPr>
          <p:nvPr>
            <p:ph idx="1"/>
          </p:nvPr>
        </p:nvSpPr>
        <p:spPr>
          <a:xfrm>
            <a:off x="457200" y="1371600"/>
            <a:ext cx="8229600" cy="4754563"/>
          </a:xfrm>
        </p:spPr>
        <p:txBody>
          <a:bodyPr>
            <a:normAutofit fontScale="92500" lnSpcReduction="10000"/>
          </a:bodyPr>
          <a:lstStyle/>
          <a:p>
            <a:pPr marL="0" indent="0">
              <a:buNone/>
            </a:pPr>
            <a:r>
              <a:rPr lang="en-US" i="1" dirty="0" smtClean="0"/>
              <a:t>Use these tips to help you get one of the desired on-campus positions:</a:t>
            </a:r>
          </a:p>
          <a:p>
            <a:pPr marL="0" indent="0">
              <a:buNone/>
            </a:pPr>
            <a:endParaRPr lang="en-US" sz="2600" dirty="0" smtClean="0"/>
          </a:p>
          <a:p>
            <a:pPr marL="514350" indent="-514350">
              <a:buFont typeface="+mj-lt"/>
              <a:buAutoNum type="arabicPeriod"/>
            </a:pPr>
            <a:r>
              <a:rPr lang="en-US" sz="2600" dirty="0" smtClean="0"/>
              <a:t>Visit </a:t>
            </a:r>
            <a:r>
              <a:rPr lang="en-US" sz="2600" dirty="0"/>
              <a:t>the </a:t>
            </a:r>
            <a:r>
              <a:rPr lang="en-US" sz="2600" b="1" dirty="0"/>
              <a:t>Human Resources Office, </a:t>
            </a:r>
            <a:r>
              <a:rPr lang="en-US" sz="2600" dirty="0"/>
              <a:t>located in the basement of the Administration Building (next to Massie Hall).</a:t>
            </a:r>
          </a:p>
          <a:p>
            <a:pPr marL="457200" indent="-457200">
              <a:buFont typeface="+mj-lt"/>
              <a:buAutoNum type="arabicPeriod"/>
            </a:pPr>
            <a:r>
              <a:rPr lang="en-US" sz="2300" dirty="0" smtClean="0"/>
              <a:t>Sign </a:t>
            </a:r>
            <a:r>
              <a:rPr lang="en-US" sz="2300" dirty="0"/>
              <a:t>up for </a:t>
            </a:r>
            <a:r>
              <a:rPr lang="en-US" sz="2300" i="1" dirty="0"/>
              <a:t>Student Employment Orientation.</a:t>
            </a:r>
            <a:endParaRPr lang="en-US" sz="2300" dirty="0"/>
          </a:p>
          <a:p>
            <a:pPr lvl="1"/>
            <a:r>
              <a:rPr lang="en-US" sz="2300" dirty="0" smtClean="0"/>
              <a:t>You </a:t>
            </a:r>
            <a:r>
              <a:rPr lang="en-US" sz="2300" dirty="0"/>
              <a:t>may also want to sign up for </a:t>
            </a:r>
            <a:r>
              <a:rPr lang="en-US" sz="2300" i="1" dirty="0"/>
              <a:t>Intermittent Employment </a:t>
            </a:r>
            <a:r>
              <a:rPr lang="en-US" sz="2300" dirty="0"/>
              <a:t>to work events throughout the semester or year.</a:t>
            </a:r>
          </a:p>
          <a:p>
            <a:pPr marL="457200" indent="-457200">
              <a:buFont typeface="+mj-lt"/>
              <a:buAutoNum type="arabicPeriod"/>
            </a:pPr>
            <a:r>
              <a:rPr lang="en-US" sz="2300" dirty="0" smtClean="0"/>
              <a:t>Visit </a:t>
            </a:r>
            <a:r>
              <a:rPr lang="en-US" sz="2300" b="1" u="sng" dirty="0">
                <a:hlinkClick r:id="rId5"/>
              </a:rPr>
              <a:t>https://jobs.shawnee.edu/ </a:t>
            </a:r>
            <a:r>
              <a:rPr lang="en-US" sz="2300" dirty="0"/>
              <a:t>and click the “STUDENT EMPLOYMENT” box to see available positions.</a:t>
            </a:r>
          </a:p>
          <a:p>
            <a:pPr marL="457200" indent="-457200">
              <a:buFont typeface="+mj-lt"/>
              <a:buAutoNum type="arabicPeriod"/>
            </a:pPr>
            <a:r>
              <a:rPr lang="en-US" sz="2300" b="1" dirty="0" smtClean="0"/>
              <a:t>Before</a:t>
            </a:r>
            <a:r>
              <a:rPr lang="en-US" sz="2300" dirty="0" smtClean="0"/>
              <a:t> </a:t>
            </a:r>
            <a:r>
              <a:rPr lang="en-US" sz="2300" b="1" dirty="0"/>
              <a:t>you submit your application</a:t>
            </a:r>
            <a:r>
              <a:rPr lang="en-US" sz="2300" dirty="0"/>
              <a:t>, print it out </a:t>
            </a:r>
            <a:r>
              <a:rPr lang="en-US" sz="2300" dirty="0" smtClean="0"/>
              <a:t>and walk </a:t>
            </a:r>
            <a:r>
              <a:rPr lang="en-US" sz="2300" dirty="0"/>
              <a:t>it </a:t>
            </a:r>
            <a:r>
              <a:rPr lang="en-US" sz="2300" dirty="0" smtClean="0"/>
              <a:t>around.</a:t>
            </a:r>
          </a:p>
          <a:p>
            <a:pPr marL="0" indent="0">
              <a:buNone/>
            </a:pPr>
            <a:r>
              <a:rPr lang="en-US" sz="2300" dirty="0" smtClean="0"/>
              <a:t>	</a:t>
            </a:r>
            <a:r>
              <a:rPr lang="en-US" sz="2300" i="1" dirty="0" smtClean="0"/>
              <a:t>- Make </a:t>
            </a:r>
            <a:r>
              <a:rPr lang="en-US" sz="2300" i="1" dirty="0"/>
              <a:t>sure to attach a resume</a:t>
            </a:r>
            <a:r>
              <a:rPr lang="en-US" sz="2300" i="1" dirty="0" smtClean="0"/>
              <a:t>! </a:t>
            </a:r>
            <a:endParaRPr lang="en-US" sz="2300" i="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6118650"/>
            <a:ext cx="609600" cy="609600"/>
          </a:xfrm>
          <a:prstGeom prst="rect">
            <a:avLst/>
          </a:prstGeom>
        </p:spPr>
      </p:pic>
    </p:spTree>
    <p:extLst>
      <p:ext uri="{BB962C8B-B14F-4D97-AF65-F5344CB8AC3E}">
        <p14:creationId xmlns:p14="http://schemas.microsoft.com/office/powerpoint/2010/main" val="2670770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Off-Campus</a:t>
            </a:r>
            <a:endParaRPr lang="en-US" dirty="0"/>
          </a:p>
        </p:txBody>
      </p:sp>
      <p:sp>
        <p:nvSpPr>
          <p:cNvPr id="3" name="Content Placeholder 2"/>
          <p:cNvSpPr>
            <a:spLocks noGrp="1"/>
          </p:cNvSpPr>
          <p:nvPr>
            <p:ph idx="1"/>
          </p:nvPr>
        </p:nvSpPr>
        <p:spPr/>
        <p:txBody>
          <a:bodyPr/>
          <a:lstStyle/>
          <a:p>
            <a:r>
              <a:rPr lang="en-US" dirty="0" smtClean="0">
                <a:sym typeface="Wingdings" panose="05000000000000000000" pitchFamily="2" charset="2"/>
              </a:rPr>
              <a:t>If you can, try to find a position in your desired field.</a:t>
            </a:r>
          </a:p>
          <a:p>
            <a:pPr lvl="1"/>
            <a:r>
              <a:rPr lang="en-US" dirty="0" smtClean="0">
                <a:sym typeface="Wingdings" panose="05000000000000000000" pitchFamily="2" charset="2"/>
              </a:rPr>
              <a:t>This will help you make connections and could even convert to a full-time job after graduation!</a:t>
            </a:r>
          </a:p>
          <a:p>
            <a:pPr lvl="1"/>
            <a:r>
              <a:rPr lang="en-US" dirty="0" smtClean="0">
                <a:sym typeface="Wingdings" panose="05000000000000000000" pitchFamily="2" charset="2"/>
              </a:rPr>
              <a:t>Research the companies you are interested in</a:t>
            </a:r>
          </a:p>
          <a:p>
            <a:pPr marL="457200" lvl="1" indent="0">
              <a:buNone/>
            </a:pPr>
            <a:endParaRPr lang="en-US" dirty="0" smtClean="0">
              <a:sym typeface="Wingdings" panose="05000000000000000000" pitchFamily="2" charset="2"/>
            </a:endParaRP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5104" y="6105771"/>
            <a:ext cx="609600" cy="609600"/>
          </a:xfrm>
          <a:prstGeom prst="rect">
            <a:avLst/>
          </a:prstGeom>
        </p:spPr>
      </p:pic>
    </p:spTree>
    <p:extLst>
      <p:ext uri="{BB962C8B-B14F-4D97-AF65-F5344CB8AC3E}">
        <p14:creationId xmlns:p14="http://schemas.microsoft.com/office/powerpoint/2010/main" val="1227190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an Off-campus Job</a:t>
            </a:r>
            <a:endParaRPr lang="en-US" dirty="0"/>
          </a:p>
        </p:txBody>
      </p:sp>
      <p:sp>
        <p:nvSpPr>
          <p:cNvPr id="3" name="Content Placeholder 2"/>
          <p:cNvSpPr>
            <a:spLocks noGrp="1"/>
          </p:cNvSpPr>
          <p:nvPr>
            <p:ph idx="1"/>
          </p:nvPr>
        </p:nvSpPr>
        <p:spPr>
          <a:xfrm>
            <a:off x="152400" y="1219200"/>
            <a:ext cx="8534400" cy="4525963"/>
          </a:xfrm>
        </p:spPr>
        <p:txBody>
          <a:bodyPr>
            <a:normAutofit/>
          </a:bodyPr>
          <a:lstStyle/>
          <a:p>
            <a:pPr marL="514350" indent="-514350">
              <a:buFont typeface="+mj-lt"/>
              <a:buAutoNum type="arabicPeriod"/>
            </a:pPr>
            <a:r>
              <a:rPr lang="en-US" sz="2600" dirty="0" smtClean="0"/>
              <a:t>If you use </a:t>
            </a:r>
            <a:r>
              <a:rPr lang="en-US" sz="2600" b="1" dirty="0" smtClean="0"/>
              <a:t>Facebook</a:t>
            </a:r>
            <a:r>
              <a:rPr lang="en-US" sz="2600" dirty="0" smtClean="0"/>
              <a:t>, join the </a:t>
            </a:r>
            <a:r>
              <a:rPr lang="en-US" sz="2600" b="1" dirty="0" smtClean="0"/>
              <a:t>Student Career Development page</a:t>
            </a:r>
            <a:r>
              <a:rPr lang="en-US" sz="2600" dirty="0" smtClean="0"/>
              <a:t>: </a:t>
            </a:r>
            <a:r>
              <a:rPr lang="en-US" sz="2600" u="sng" dirty="0" smtClean="0">
                <a:hlinkClick r:id="rId4"/>
              </a:rPr>
              <a:t>http://www.facebook.com/ssuofficeofcareerdevelopment</a:t>
            </a:r>
            <a:endParaRPr lang="en-US" sz="2600" u="sng" dirty="0" smtClean="0"/>
          </a:p>
          <a:p>
            <a:pPr marL="514350" indent="-514350">
              <a:buFont typeface="+mj-lt"/>
              <a:buAutoNum type="arabicPeriod"/>
            </a:pPr>
            <a:endParaRPr lang="en-US" sz="2200" dirty="0"/>
          </a:p>
          <a:p>
            <a:pPr marL="0" indent="0">
              <a:buNone/>
            </a:pPr>
            <a:endParaRPr lang="en-US" dirty="0"/>
          </a:p>
          <a:p>
            <a:endParaRPr lang="en-US" dirty="0"/>
          </a:p>
        </p:txBody>
      </p:sp>
      <p:pic>
        <p:nvPicPr>
          <p:cNvPr id="7" name="EE0323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2667000"/>
            <a:ext cx="6026288" cy="3476625"/>
          </a:xfrm>
          <a:prstGeom prst="rect">
            <a:avLst/>
          </a:prstGeom>
        </p:spPr>
      </p:pic>
    </p:spTree>
    <p:extLst>
      <p:ext uri="{BB962C8B-B14F-4D97-AF65-F5344CB8AC3E}">
        <p14:creationId xmlns:p14="http://schemas.microsoft.com/office/powerpoint/2010/main" val="3104895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382000" cy="4525963"/>
          </a:xfrm>
        </p:spPr>
        <p:txBody>
          <a:bodyPr>
            <a:normAutofit/>
          </a:bodyPr>
          <a:lstStyle/>
          <a:p>
            <a:pPr marL="0" indent="0">
              <a:buNone/>
            </a:pPr>
            <a:r>
              <a:rPr lang="en-US" sz="2800" dirty="0" smtClean="0"/>
              <a:t>2. Log </a:t>
            </a:r>
            <a:r>
              <a:rPr lang="en-US" sz="2800" dirty="0"/>
              <a:t>into </a:t>
            </a:r>
            <a:r>
              <a:rPr lang="en-US" sz="2800" b="1" dirty="0" err="1"/>
              <a:t>MySSU</a:t>
            </a:r>
            <a:r>
              <a:rPr lang="en-US" sz="2800" b="1" dirty="0"/>
              <a:t> </a:t>
            </a:r>
            <a:r>
              <a:rPr lang="en-US" sz="2800" dirty="0"/>
              <a:t>at: </a:t>
            </a:r>
            <a:r>
              <a:rPr lang="en-US" sz="2800" u="sng" dirty="0">
                <a:hlinkClick r:id="rId6"/>
              </a:rPr>
              <a:t>http://myssu.shawnee.edu/ics</a:t>
            </a:r>
            <a:endParaRPr lang="en-US" sz="2800" dirty="0"/>
          </a:p>
          <a:p>
            <a:pPr marL="914400" lvl="1" indent="-338138"/>
            <a:r>
              <a:rPr lang="en-US" dirty="0"/>
              <a:t>Click on “Campus Life” and view the Full-Time and Part-Time Job Postings </a:t>
            </a:r>
            <a:r>
              <a:rPr lang="en-US" b="1" u="sng" dirty="0"/>
              <a:t>and</a:t>
            </a:r>
            <a:r>
              <a:rPr lang="en-US" b="1" dirty="0"/>
              <a:t> </a:t>
            </a:r>
            <a:r>
              <a:rPr lang="en-US" dirty="0" err="1"/>
              <a:t>OhioMeansJobs</a:t>
            </a:r>
            <a:r>
              <a:rPr lang="en-US" dirty="0"/>
              <a:t> at: </a:t>
            </a:r>
            <a:r>
              <a:rPr lang="en-US" u="sng" dirty="0">
                <a:hlinkClick r:id="rId7"/>
              </a:rPr>
              <a:t>https://jobseeker.ohiomeansjobs.monster.com/</a:t>
            </a:r>
            <a:endParaRPr lang="en-US" u="sng" dirty="0"/>
          </a:p>
          <a:p>
            <a:pPr marL="914400" lvl="1" indent="-338138"/>
            <a:endParaRPr lang="en-US" dirty="0"/>
          </a:p>
          <a:p>
            <a:pPr marL="0" indent="0">
              <a:buNone/>
            </a:pPr>
            <a:endParaRPr lang="en-US" sz="2800" dirty="0"/>
          </a:p>
          <a:p>
            <a:endParaRPr lang="en-US" sz="2800" dirty="0"/>
          </a:p>
          <a:p>
            <a:endParaRPr lang="en-US" sz="2800" dirty="0"/>
          </a:p>
        </p:txBody>
      </p:sp>
      <p:pic>
        <p:nvPicPr>
          <p:cNvPr id="4" name="084888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0547" y="2331076"/>
            <a:ext cx="4165075" cy="3231524"/>
          </a:xfrm>
          <a:prstGeom prst="rect">
            <a:avLst/>
          </a:prstGeom>
        </p:spPr>
      </p:pic>
      <p:pic>
        <p:nvPicPr>
          <p:cNvPr id="7" name="B5C628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429760" y="2354687"/>
            <a:ext cx="4268893" cy="3238212"/>
          </a:xfrm>
          <a:prstGeom prst="rect">
            <a:avLst/>
          </a:prstGeom>
        </p:spPr>
      </p:pic>
    </p:spTree>
    <p:extLst>
      <p:ext uri="{BB962C8B-B14F-4D97-AF65-F5344CB8AC3E}">
        <p14:creationId xmlns:p14="http://schemas.microsoft.com/office/powerpoint/2010/main" val="283390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a:bodyPr>
          <a:lstStyle/>
          <a:p>
            <a:pPr marL="0" indent="0">
              <a:buNone/>
            </a:pPr>
            <a:r>
              <a:rPr lang="en-US" b="1" dirty="0" smtClean="0"/>
              <a:t>3. Visit </a:t>
            </a:r>
            <a:r>
              <a:rPr lang="en-US" b="1" dirty="0"/>
              <a:t>Community Action </a:t>
            </a:r>
            <a:r>
              <a:rPr lang="en-US" dirty="0"/>
              <a:t>at: </a:t>
            </a:r>
            <a:r>
              <a:rPr lang="en-US" u="sng" dirty="0">
                <a:hlinkClick r:id="rId4"/>
              </a:rPr>
              <a:t>http://www.caosciotocounty.org/template.php?id=1</a:t>
            </a:r>
            <a:r>
              <a:rPr lang="en-US" u="sng" dirty="0"/>
              <a:t> </a:t>
            </a:r>
            <a:endParaRPr lang="en-US" dirty="0"/>
          </a:p>
          <a:p>
            <a:pPr marL="914400" lvl="1" indent="-338138"/>
            <a:r>
              <a:rPr lang="en-US" dirty="0"/>
              <a:t>They might be able to help you get a job or know about job openings. They also have applications from businesses all over Scioto County. You can fill out applications and personally take them to the businesses to inquire about  whether they are hiring or not. </a:t>
            </a:r>
          </a:p>
          <a:p>
            <a:pPr marL="0" indent="0">
              <a:buNone/>
            </a:pPr>
            <a:endParaRPr lang="en-US" dirty="0"/>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4763" y="5821363"/>
            <a:ext cx="609600" cy="609600"/>
          </a:xfrm>
          <a:prstGeom prst="rect">
            <a:avLst/>
          </a:prstGeom>
        </p:spPr>
      </p:pic>
    </p:spTree>
    <p:extLst>
      <p:ext uri="{BB962C8B-B14F-4D97-AF65-F5344CB8AC3E}">
        <p14:creationId xmlns:p14="http://schemas.microsoft.com/office/powerpoint/2010/main" val="2702822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Tips</a:t>
            </a:r>
            <a:endParaRPr lang="en-US" dirty="0"/>
          </a:p>
        </p:txBody>
      </p:sp>
      <p:sp>
        <p:nvSpPr>
          <p:cNvPr id="3" name="Content Placeholder 2"/>
          <p:cNvSpPr>
            <a:spLocks noGrp="1"/>
          </p:cNvSpPr>
          <p:nvPr>
            <p:ph idx="1"/>
          </p:nvPr>
        </p:nvSpPr>
        <p:spPr/>
        <p:txBody>
          <a:bodyPr>
            <a:normAutofit/>
          </a:bodyPr>
          <a:lstStyle/>
          <a:p>
            <a:r>
              <a:rPr lang="en-US" dirty="0" smtClean="0">
                <a:sym typeface="Wingdings" panose="05000000000000000000" pitchFamily="2" charset="2"/>
              </a:rPr>
              <a:t>Come into the Career Development office and have your resume critiqued and customized for the jobs you are applying for.</a:t>
            </a:r>
          </a:p>
          <a:p>
            <a:r>
              <a:rPr lang="en-US" dirty="0" smtClean="0"/>
              <a:t>We also conduct mock interviews to help you practice </a:t>
            </a:r>
          </a:p>
          <a:p>
            <a:r>
              <a:rPr lang="en-US" dirty="0" smtClean="0"/>
              <a:t>Talk to upperclassmen!</a:t>
            </a:r>
          </a:p>
          <a:p>
            <a:r>
              <a:rPr lang="en-US" dirty="0" smtClean="0"/>
              <a:t>Attend career fairs offered by SCD or near where you will be for the summer</a:t>
            </a:r>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003925"/>
            <a:ext cx="609600" cy="609600"/>
          </a:xfrm>
          <a:prstGeom prst="rect">
            <a:avLst/>
          </a:prstGeom>
        </p:spPr>
      </p:pic>
    </p:spTree>
    <p:extLst>
      <p:ext uri="{BB962C8B-B14F-4D97-AF65-F5344CB8AC3E}">
        <p14:creationId xmlns:p14="http://schemas.microsoft.com/office/powerpoint/2010/main" val="2518262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579</Words>
  <Application>Microsoft Office PowerPoint</Application>
  <PresentationFormat>On-screen Show (4:3)</PresentationFormat>
  <Paragraphs>65</Paragraphs>
  <Slides>11</Slides>
  <Notes>3</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vt:lpstr>
      <vt:lpstr>Office Theme</vt:lpstr>
      <vt:lpstr>Getting a Part-Time Job</vt:lpstr>
      <vt:lpstr>Benefits of Working While in School</vt:lpstr>
      <vt:lpstr>On Campus Employment</vt:lpstr>
      <vt:lpstr>Working On Campus</vt:lpstr>
      <vt:lpstr>Working Off-Campus</vt:lpstr>
      <vt:lpstr>Finding an Off-campus Job</vt:lpstr>
      <vt:lpstr>PowerPoint Presentation</vt:lpstr>
      <vt:lpstr>PowerPoint Presentation</vt:lpstr>
      <vt:lpstr>Extra Tips</vt:lpstr>
      <vt:lpstr>Quiz</vt:lpstr>
      <vt:lpstr>Any Questions?</vt:lpstr>
    </vt:vector>
  </TitlesOfParts>
  <Company>SSU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PeerCareer</dc:creator>
  <cp:lastModifiedBy>PeerCareer PeerCareer</cp:lastModifiedBy>
  <cp:revision>14</cp:revision>
  <dcterms:created xsi:type="dcterms:W3CDTF">2016-04-13T17:19:21Z</dcterms:created>
  <dcterms:modified xsi:type="dcterms:W3CDTF">2017-10-12T22:32:30Z</dcterms:modified>
</cp:coreProperties>
</file>