
<file path=[Content_Types].xml><?xml version="1.0" encoding="utf-8"?>
<Types xmlns="http://schemas.openxmlformats.org/package/2006/content-types">
  <Default Extension="png" ContentType="image/png"/>
  <Default Extension="jpeg" ContentType="image/jpeg"/>
  <Default Extension="3gp" ContentType="audio/3gpp"/>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256" r:id="rId2"/>
    <p:sldId id="260" r:id="rId3"/>
    <p:sldId id="284" r:id="rId4"/>
    <p:sldId id="285" r:id="rId5"/>
    <p:sldId id="286" r:id="rId6"/>
    <p:sldId id="287" r:id="rId7"/>
    <p:sldId id="276" r:id="rId8"/>
    <p:sldId id="261" r:id="rId9"/>
    <p:sldId id="282" r:id="rId10"/>
    <p:sldId id="264" r:id="rId11"/>
    <p:sldId id="267" r:id="rId12"/>
    <p:sldId id="266" r:id="rId13"/>
    <p:sldId id="277" r:id="rId14"/>
    <p:sldId id="280" r:id="rId15"/>
    <p:sldId id="265" r:id="rId16"/>
    <p:sldId id="278" r:id="rId17"/>
    <p:sldId id="283" r:id="rId18"/>
    <p:sldId id="262" r:id="rId19"/>
    <p:sldId id="288" r:id="rId20"/>
    <p:sldId id="270" r:id="rId21"/>
    <p:sldId id="272" r:id="rId22"/>
    <p:sldId id="269" r:id="rId23"/>
    <p:sldId id="289" r:id="rId24"/>
    <p:sldId id="290" r:id="rId25"/>
    <p:sldId id="281"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7" autoAdjust="0"/>
    <p:restoredTop sz="85755" autoAdjust="0"/>
  </p:normalViewPr>
  <p:slideViewPr>
    <p:cSldViewPr>
      <p:cViewPr varScale="1">
        <p:scale>
          <a:sx n="51" d="100"/>
          <a:sy n="51" d="100"/>
        </p:scale>
        <p:origin x="117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04694-A286-4612-AD37-D4026F781A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A242416-34B7-4303-950D-251F221ADF94}">
      <dgm:prSet phldrT="[Text]"/>
      <dgm:spPr/>
      <dgm:t>
        <a:bodyPr/>
        <a:lstStyle/>
        <a:p>
          <a:r>
            <a:rPr lang="en-US">
              <a:latin typeface="Aharoni" pitchFamily="2" charset="-79"/>
              <a:cs typeface="Aharoni" pitchFamily="2" charset="-79"/>
            </a:rPr>
            <a:t>Step One</a:t>
          </a:r>
        </a:p>
      </dgm:t>
    </dgm:pt>
    <dgm:pt modelId="{B4941D8B-1CE6-482B-A7CC-2597C982F21E}" type="parTrans" cxnId="{B2F82D68-5C97-4C2A-9724-995A2F3888ED}">
      <dgm:prSet/>
      <dgm:spPr/>
      <dgm:t>
        <a:bodyPr/>
        <a:lstStyle/>
        <a:p>
          <a:endParaRPr lang="en-US"/>
        </a:p>
      </dgm:t>
    </dgm:pt>
    <dgm:pt modelId="{35506E06-E18E-4997-AF91-C76BF55B2589}" type="sibTrans" cxnId="{B2F82D68-5C97-4C2A-9724-995A2F3888ED}">
      <dgm:prSet/>
      <dgm:spPr/>
      <dgm:t>
        <a:bodyPr/>
        <a:lstStyle/>
        <a:p>
          <a:endParaRPr lang="en-US"/>
        </a:p>
      </dgm:t>
    </dgm:pt>
    <dgm:pt modelId="{C4628E15-171F-402F-A914-2D515FDB8CC1}">
      <dgm:prSet phldrT="[Text]"/>
      <dgm:spPr/>
      <dgm:t>
        <a:bodyPr/>
        <a:lstStyle/>
        <a:p>
          <a:r>
            <a:rPr lang="en-US" dirty="0">
              <a:latin typeface="Aharoni" pitchFamily="2" charset="-79"/>
              <a:cs typeface="Aharoni" pitchFamily="2" charset="-79"/>
            </a:rPr>
            <a:t>Step Two</a:t>
          </a:r>
        </a:p>
      </dgm:t>
    </dgm:pt>
    <dgm:pt modelId="{73502466-08DB-454A-ABDF-8E5D822F83D4}" type="parTrans" cxnId="{C7A2599D-AC33-48F0-8736-B465245037F9}">
      <dgm:prSet/>
      <dgm:spPr/>
      <dgm:t>
        <a:bodyPr/>
        <a:lstStyle/>
        <a:p>
          <a:endParaRPr lang="en-US"/>
        </a:p>
      </dgm:t>
    </dgm:pt>
    <dgm:pt modelId="{C1995DB3-E959-4F01-82FC-1E314D495BAA}" type="sibTrans" cxnId="{C7A2599D-AC33-48F0-8736-B465245037F9}">
      <dgm:prSet/>
      <dgm:spPr/>
      <dgm:t>
        <a:bodyPr/>
        <a:lstStyle/>
        <a:p>
          <a:endParaRPr lang="en-US"/>
        </a:p>
      </dgm:t>
    </dgm:pt>
    <dgm:pt modelId="{8754FD66-7C30-4F11-AD5E-BFCBF1296106}">
      <dgm:prSet phldrT="[Text]"/>
      <dgm:spPr/>
      <dgm:t>
        <a:bodyPr/>
        <a:lstStyle/>
        <a:p>
          <a:r>
            <a:rPr lang="en-US">
              <a:latin typeface="Aharoni" pitchFamily="2" charset="-79"/>
              <a:cs typeface="Aharoni" pitchFamily="2" charset="-79"/>
            </a:rPr>
            <a:t>Step Three</a:t>
          </a:r>
        </a:p>
      </dgm:t>
    </dgm:pt>
    <dgm:pt modelId="{D50DAD2D-4B4B-4347-BEAD-564A548BFCB0}" type="parTrans" cxnId="{5A6E2BC8-50E0-473A-8C1F-AA6CB8D90C17}">
      <dgm:prSet/>
      <dgm:spPr/>
      <dgm:t>
        <a:bodyPr/>
        <a:lstStyle/>
        <a:p>
          <a:endParaRPr lang="en-US"/>
        </a:p>
      </dgm:t>
    </dgm:pt>
    <dgm:pt modelId="{6F7AC1C4-FDBB-4350-BF15-4A0B0B032191}" type="sibTrans" cxnId="{5A6E2BC8-50E0-473A-8C1F-AA6CB8D90C17}">
      <dgm:prSet/>
      <dgm:spPr/>
      <dgm:t>
        <a:bodyPr/>
        <a:lstStyle/>
        <a:p>
          <a:endParaRPr lang="en-US"/>
        </a:p>
      </dgm:t>
    </dgm:pt>
    <dgm:pt modelId="{C7A2C41D-1E50-440A-8552-212E5043D872}">
      <dgm:prSet/>
      <dgm:spPr/>
      <dgm:t>
        <a:bodyPr/>
        <a:lstStyle/>
        <a:p>
          <a:r>
            <a:rPr lang="en-US">
              <a:latin typeface="+mj-lt"/>
            </a:rPr>
            <a:t>Identify Your Interests &amp; Skills</a:t>
          </a:r>
        </a:p>
      </dgm:t>
    </dgm:pt>
    <dgm:pt modelId="{57D67965-9A7F-4544-A326-B29BFF358D56}" type="parTrans" cxnId="{0E6766AD-FB62-48F5-AE97-22DA72736ACE}">
      <dgm:prSet/>
      <dgm:spPr/>
      <dgm:t>
        <a:bodyPr/>
        <a:lstStyle/>
        <a:p>
          <a:endParaRPr lang="en-US"/>
        </a:p>
      </dgm:t>
    </dgm:pt>
    <dgm:pt modelId="{0B5A7CBB-EFDF-460C-B05A-FCE0CB92178A}" type="sibTrans" cxnId="{0E6766AD-FB62-48F5-AE97-22DA72736ACE}">
      <dgm:prSet/>
      <dgm:spPr/>
      <dgm:t>
        <a:bodyPr/>
        <a:lstStyle/>
        <a:p>
          <a:endParaRPr lang="en-US"/>
        </a:p>
      </dgm:t>
    </dgm:pt>
    <dgm:pt modelId="{F997120C-10C1-4DE2-8ACD-7FA18DCC6121}">
      <dgm:prSet/>
      <dgm:spPr/>
      <dgm:t>
        <a:bodyPr/>
        <a:lstStyle/>
        <a:p>
          <a:r>
            <a:rPr lang="en-US">
              <a:latin typeface="+mj-lt"/>
            </a:rPr>
            <a:t>Research Potential Majors</a:t>
          </a:r>
        </a:p>
      </dgm:t>
    </dgm:pt>
    <dgm:pt modelId="{85B7CF27-E621-417F-9754-969E1D9962FB}" type="parTrans" cxnId="{982FFB81-1C73-4216-BC62-FEFB5E958478}">
      <dgm:prSet/>
      <dgm:spPr/>
      <dgm:t>
        <a:bodyPr/>
        <a:lstStyle/>
        <a:p>
          <a:endParaRPr lang="en-US"/>
        </a:p>
      </dgm:t>
    </dgm:pt>
    <dgm:pt modelId="{798409B9-C963-47A8-BF41-511FC6D2C0D7}" type="sibTrans" cxnId="{982FFB81-1C73-4216-BC62-FEFB5E958478}">
      <dgm:prSet/>
      <dgm:spPr/>
      <dgm:t>
        <a:bodyPr/>
        <a:lstStyle/>
        <a:p>
          <a:endParaRPr lang="en-US"/>
        </a:p>
      </dgm:t>
    </dgm:pt>
    <dgm:pt modelId="{B6B64B32-5243-4277-8483-8CEFC849D38D}">
      <dgm:prSet/>
      <dgm:spPr/>
      <dgm:t>
        <a:bodyPr/>
        <a:lstStyle/>
        <a:p>
          <a:r>
            <a:rPr lang="en-US">
              <a:latin typeface="+mj-lt"/>
            </a:rPr>
            <a:t>Narrow Your Options</a:t>
          </a:r>
        </a:p>
      </dgm:t>
    </dgm:pt>
    <dgm:pt modelId="{6552D130-28BB-4162-8C90-60BDE9B5CA32}" type="parTrans" cxnId="{975BC761-8124-42BF-A979-EA294A6C7627}">
      <dgm:prSet/>
      <dgm:spPr/>
      <dgm:t>
        <a:bodyPr/>
        <a:lstStyle/>
        <a:p>
          <a:endParaRPr lang="en-US"/>
        </a:p>
      </dgm:t>
    </dgm:pt>
    <dgm:pt modelId="{DACAD7B6-8F72-4FF8-8BEF-81D6A3D85340}" type="sibTrans" cxnId="{975BC761-8124-42BF-A979-EA294A6C7627}">
      <dgm:prSet/>
      <dgm:spPr/>
      <dgm:t>
        <a:bodyPr/>
        <a:lstStyle/>
        <a:p>
          <a:endParaRPr lang="en-US"/>
        </a:p>
      </dgm:t>
    </dgm:pt>
    <dgm:pt modelId="{285E876A-A379-4BC6-AEE2-8904FA836F71}" type="pres">
      <dgm:prSet presAssocID="{43D04694-A286-4612-AD37-D4026F781A81}" presName="linear" presStyleCnt="0">
        <dgm:presLayoutVars>
          <dgm:dir/>
          <dgm:animLvl val="lvl"/>
          <dgm:resizeHandles val="exact"/>
        </dgm:presLayoutVars>
      </dgm:prSet>
      <dgm:spPr/>
      <dgm:t>
        <a:bodyPr/>
        <a:lstStyle/>
        <a:p>
          <a:endParaRPr lang="en-US"/>
        </a:p>
      </dgm:t>
    </dgm:pt>
    <dgm:pt modelId="{F64F06F1-D2B6-4663-9E73-9595EA1B5D34}" type="pres">
      <dgm:prSet presAssocID="{DA242416-34B7-4303-950D-251F221ADF94}" presName="parentLin" presStyleCnt="0"/>
      <dgm:spPr/>
    </dgm:pt>
    <dgm:pt modelId="{C2425563-69DD-43F3-A9B8-99E5325B89A7}" type="pres">
      <dgm:prSet presAssocID="{DA242416-34B7-4303-950D-251F221ADF94}" presName="parentLeftMargin" presStyleLbl="node1" presStyleIdx="0" presStyleCnt="3"/>
      <dgm:spPr/>
      <dgm:t>
        <a:bodyPr/>
        <a:lstStyle/>
        <a:p>
          <a:endParaRPr lang="en-US"/>
        </a:p>
      </dgm:t>
    </dgm:pt>
    <dgm:pt modelId="{A233F973-E99A-4FBE-9E26-D8AC064A5CA4}" type="pres">
      <dgm:prSet presAssocID="{DA242416-34B7-4303-950D-251F221ADF94}" presName="parentText" presStyleLbl="node1" presStyleIdx="0" presStyleCnt="3">
        <dgm:presLayoutVars>
          <dgm:chMax val="0"/>
          <dgm:bulletEnabled val="1"/>
        </dgm:presLayoutVars>
      </dgm:prSet>
      <dgm:spPr/>
      <dgm:t>
        <a:bodyPr/>
        <a:lstStyle/>
        <a:p>
          <a:endParaRPr lang="en-US"/>
        </a:p>
      </dgm:t>
    </dgm:pt>
    <dgm:pt modelId="{3B438841-91F2-4C6C-97B0-70CE10BDB545}" type="pres">
      <dgm:prSet presAssocID="{DA242416-34B7-4303-950D-251F221ADF94}" presName="negativeSpace" presStyleCnt="0"/>
      <dgm:spPr/>
    </dgm:pt>
    <dgm:pt modelId="{7880C2F4-16EE-44B2-9745-292B64A58D8C}" type="pres">
      <dgm:prSet presAssocID="{DA242416-34B7-4303-950D-251F221ADF94}" presName="childText" presStyleLbl="conFgAcc1" presStyleIdx="0" presStyleCnt="3">
        <dgm:presLayoutVars>
          <dgm:bulletEnabled val="1"/>
        </dgm:presLayoutVars>
      </dgm:prSet>
      <dgm:spPr/>
      <dgm:t>
        <a:bodyPr/>
        <a:lstStyle/>
        <a:p>
          <a:endParaRPr lang="en-US"/>
        </a:p>
      </dgm:t>
    </dgm:pt>
    <dgm:pt modelId="{7FBA5171-B708-49E9-924C-DCEA99F2BAD7}" type="pres">
      <dgm:prSet presAssocID="{35506E06-E18E-4997-AF91-C76BF55B2589}" presName="spaceBetweenRectangles" presStyleCnt="0"/>
      <dgm:spPr/>
    </dgm:pt>
    <dgm:pt modelId="{771FBDC5-D0DA-4FFA-B017-46E2148619E5}" type="pres">
      <dgm:prSet presAssocID="{C4628E15-171F-402F-A914-2D515FDB8CC1}" presName="parentLin" presStyleCnt="0"/>
      <dgm:spPr/>
    </dgm:pt>
    <dgm:pt modelId="{AF0E676B-4075-42C8-825F-F97E47AF5CC4}" type="pres">
      <dgm:prSet presAssocID="{C4628E15-171F-402F-A914-2D515FDB8CC1}" presName="parentLeftMargin" presStyleLbl="node1" presStyleIdx="0" presStyleCnt="3"/>
      <dgm:spPr/>
      <dgm:t>
        <a:bodyPr/>
        <a:lstStyle/>
        <a:p>
          <a:endParaRPr lang="en-US"/>
        </a:p>
      </dgm:t>
    </dgm:pt>
    <dgm:pt modelId="{2B875B49-57FF-4F4F-942F-2BBCE6E4CF3A}" type="pres">
      <dgm:prSet presAssocID="{C4628E15-171F-402F-A914-2D515FDB8CC1}" presName="parentText" presStyleLbl="node1" presStyleIdx="1" presStyleCnt="3">
        <dgm:presLayoutVars>
          <dgm:chMax val="0"/>
          <dgm:bulletEnabled val="1"/>
        </dgm:presLayoutVars>
      </dgm:prSet>
      <dgm:spPr/>
      <dgm:t>
        <a:bodyPr/>
        <a:lstStyle/>
        <a:p>
          <a:endParaRPr lang="en-US"/>
        </a:p>
      </dgm:t>
    </dgm:pt>
    <dgm:pt modelId="{076AD0F5-D7A1-427A-AAF9-A159445E7DEA}" type="pres">
      <dgm:prSet presAssocID="{C4628E15-171F-402F-A914-2D515FDB8CC1}" presName="negativeSpace" presStyleCnt="0"/>
      <dgm:spPr/>
    </dgm:pt>
    <dgm:pt modelId="{877E981D-C75E-4E2C-9B8C-C00A14FB35B3}" type="pres">
      <dgm:prSet presAssocID="{C4628E15-171F-402F-A914-2D515FDB8CC1}" presName="childText" presStyleLbl="conFgAcc1" presStyleIdx="1" presStyleCnt="3">
        <dgm:presLayoutVars>
          <dgm:bulletEnabled val="1"/>
        </dgm:presLayoutVars>
      </dgm:prSet>
      <dgm:spPr/>
      <dgm:t>
        <a:bodyPr/>
        <a:lstStyle/>
        <a:p>
          <a:endParaRPr lang="en-US"/>
        </a:p>
      </dgm:t>
    </dgm:pt>
    <dgm:pt modelId="{9B9BB5D9-D227-44A5-A4C5-BC7963305E19}" type="pres">
      <dgm:prSet presAssocID="{C1995DB3-E959-4F01-82FC-1E314D495BAA}" presName="spaceBetweenRectangles" presStyleCnt="0"/>
      <dgm:spPr/>
    </dgm:pt>
    <dgm:pt modelId="{F3FDB775-7E7F-4E24-9ADA-3E3941EAF810}" type="pres">
      <dgm:prSet presAssocID="{8754FD66-7C30-4F11-AD5E-BFCBF1296106}" presName="parentLin" presStyleCnt="0"/>
      <dgm:spPr/>
    </dgm:pt>
    <dgm:pt modelId="{898640B5-0DDF-4DAC-80AA-1C9378E039E6}" type="pres">
      <dgm:prSet presAssocID="{8754FD66-7C30-4F11-AD5E-BFCBF1296106}" presName="parentLeftMargin" presStyleLbl="node1" presStyleIdx="1" presStyleCnt="3"/>
      <dgm:spPr/>
      <dgm:t>
        <a:bodyPr/>
        <a:lstStyle/>
        <a:p>
          <a:endParaRPr lang="en-US"/>
        </a:p>
      </dgm:t>
    </dgm:pt>
    <dgm:pt modelId="{F2B7A391-B0CF-4701-95DA-CC159E85F010}" type="pres">
      <dgm:prSet presAssocID="{8754FD66-7C30-4F11-AD5E-BFCBF1296106}" presName="parentText" presStyleLbl="node1" presStyleIdx="2" presStyleCnt="3">
        <dgm:presLayoutVars>
          <dgm:chMax val="0"/>
          <dgm:bulletEnabled val="1"/>
        </dgm:presLayoutVars>
      </dgm:prSet>
      <dgm:spPr/>
      <dgm:t>
        <a:bodyPr/>
        <a:lstStyle/>
        <a:p>
          <a:endParaRPr lang="en-US"/>
        </a:p>
      </dgm:t>
    </dgm:pt>
    <dgm:pt modelId="{EA97DC5A-9F1D-41FF-85AD-703140843D25}" type="pres">
      <dgm:prSet presAssocID="{8754FD66-7C30-4F11-AD5E-BFCBF1296106}" presName="negativeSpace" presStyleCnt="0"/>
      <dgm:spPr/>
    </dgm:pt>
    <dgm:pt modelId="{7EDC2673-BF9C-4167-A46B-633BB8891686}" type="pres">
      <dgm:prSet presAssocID="{8754FD66-7C30-4F11-AD5E-BFCBF1296106}" presName="childText" presStyleLbl="conFgAcc1" presStyleIdx="2" presStyleCnt="3">
        <dgm:presLayoutVars>
          <dgm:bulletEnabled val="1"/>
        </dgm:presLayoutVars>
      </dgm:prSet>
      <dgm:spPr/>
      <dgm:t>
        <a:bodyPr/>
        <a:lstStyle/>
        <a:p>
          <a:endParaRPr lang="en-US"/>
        </a:p>
      </dgm:t>
    </dgm:pt>
  </dgm:ptLst>
  <dgm:cxnLst>
    <dgm:cxn modelId="{F1E27E48-EC88-4034-816C-1654A32EC7EB}" type="presOf" srcId="{F997120C-10C1-4DE2-8ACD-7FA18DCC6121}" destId="{877E981D-C75E-4E2C-9B8C-C00A14FB35B3}" srcOrd="0" destOrd="0" presId="urn:microsoft.com/office/officeart/2005/8/layout/list1"/>
    <dgm:cxn modelId="{F9F13BA2-4B76-4A24-B3B0-D25B3A612AA0}" type="presOf" srcId="{C7A2C41D-1E50-440A-8552-212E5043D872}" destId="{7880C2F4-16EE-44B2-9745-292B64A58D8C}" srcOrd="0" destOrd="0" presId="urn:microsoft.com/office/officeart/2005/8/layout/list1"/>
    <dgm:cxn modelId="{5A6E2BC8-50E0-473A-8C1F-AA6CB8D90C17}" srcId="{43D04694-A286-4612-AD37-D4026F781A81}" destId="{8754FD66-7C30-4F11-AD5E-BFCBF1296106}" srcOrd="2" destOrd="0" parTransId="{D50DAD2D-4B4B-4347-BEAD-564A548BFCB0}" sibTransId="{6F7AC1C4-FDBB-4350-BF15-4A0B0B032191}"/>
    <dgm:cxn modelId="{1B71770A-13CB-4AD8-AB56-526F3F30C872}" type="presOf" srcId="{DA242416-34B7-4303-950D-251F221ADF94}" destId="{A233F973-E99A-4FBE-9E26-D8AC064A5CA4}" srcOrd="1" destOrd="0" presId="urn:microsoft.com/office/officeart/2005/8/layout/list1"/>
    <dgm:cxn modelId="{0E6766AD-FB62-48F5-AE97-22DA72736ACE}" srcId="{DA242416-34B7-4303-950D-251F221ADF94}" destId="{C7A2C41D-1E50-440A-8552-212E5043D872}" srcOrd="0" destOrd="0" parTransId="{57D67965-9A7F-4544-A326-B29BFF358D56}" sibTransId="{0B5A7CBB-EFDF-460C-B05A-FCE0CB92178A}"/>
    <dgm:cxn modelId="{B2F82D68-5C97-4C2A-9724-995A2F3888ED}" srcId="{43D04694-A286-4612-AD37-D4026F781A81}" destId="{DA242416-34B7-4303-950D-251F221ADF94}" srcOrd="0" destOrd="0" parTransId="{B4941D8B-1CE6-482B-A7CC-2597C982F21E}" sibTransId="{35506E06-E18E-4997-AF91-C76BF55B2589}"/>
    <dgm:cxn modelId="{0C034138-70F0-432B-B3F2-7F35A2557681}" type="presOf" srcId="{8754FD66-7C30-4F11-AD5E-BFCBF1296106}" destId="{898640B5-0DDF-4DAC-80AA-1C9378E039E6}" srcOrd="0" destOrd="0" presId="urn:microsoft.com/office/officeart/2005/8/layout/list1"/>
    <dgm:cxn modelId="{909A52C6-F371-43D8-8427-0E314B3B518E}" type="presOf" srcId="{B6B64B32-5243-4277-8483-8CEFC849D38D}" destId="{7EDC2673-BF9C-4167-A46B-633BB8891686}" srcOrd="0" destOrd="0" presId="urn:microsoft.com/office/officeart/2005/8/layout/list1"/>
    <dgm:cxn modelId="{975BC761-8124-42BF-A979-EA294A6C7627}" srcId="{8754FD66-7C30-4F11-AD5E-BFCBF1296106}" destId="{B6B64B32-5243-4277-8483-8CEFC849D38D}" srcOrd="0" destOrd="0" parTransId="{6552D130-28BB-4162-8C90-60BDE9B5CA32}" sibTransId="{DACAD7B6-8F72-4FF8-8BEF-81D6A3D85340}"/>
    <dgm:cxn modelId="{275AF446-C535-4A3A-ADCC-30AFB7EB51B8}" type="presOf" srcId="{C4628E15-171F-402F-A914-2D515FDB8CC1}" destId="{2B875B49-57FF-4F4F-942F-2BBCE6E4CF3A}" srcOrd="1" destOrd="0" presId="urn:microsoft.com/office/officeart/2005/8/layout/list1"/>
    <dgm:cxn modelId="{982FFB81-1C73-4216-BC62-FEFB5E958478}" srcId="{C4628E15-171F-402F-A914-2D515FDB8CC1}" destId="{F997120C-10C1-4DE2-8ACD-7FA18DCC6121}" srcOrd="0" destOrd="0" parTransId="{85B7CF27-E621-417F-9754-969E1D9962FB}" sibTransId="{798409B9-C963-47A8-BF41-511FC6D2C0D7}"/>
    <dgm:cxn modelId="{256C7A83-DBF9-4010-92BF-2C3EA0F03154}" type="presOf" srcId="{8754FD66-7C30-4F11-AD5E-BFCBF1296106}" destId="{F2B7A391-B0CF-4701-95DA-CC159E85F010}" srcOrd="1" destOrd="0" presId="urn:microsoft.com/office/officeart/2005/8/layout/list1"/>
    <dgm:cxn modelId="{C7A2599D-AC33-48F0-8736-B465245037F9}" srcId="{43D04694-A286-4612-AD37-D4026F781A81}" destId="{C4628E15-171F-402F-A914-2D515FDB8CC1}" srcOrd="1" destOrd="0" parTransId="{73502466-08DB-454A-ABDF-8E5D822F83D4}" sibTransId="{C1995DB3-E959-4F01-82FC-1E314D495BAA}"/>
    <dgm:cxn modelId="{8402B139-CEC2-43B6-9443-F85CD5A0E818}" type="presOf" srcId="{C4628E15-171F-402F-A914-2D515FDB8CC1}" destId="{AF0E676B-4075-42C8-825F-F97E47AF5CC4}" srcOrd="0" destOrd="0" presId="urn:microsoft.com/office/officeart/2005/8/layout/list1"/>
    <dgm:cxn modelId="{3B440CDA-4162-46AB-9E96-502A680F2321}" type="presOf" srcId="{DA242416-34B7-4303-950D-251F221ADF94}" destId="{C2425563-69DD-43F3-A9B8-99E5325B89A7}" srcOrd="0" destOrd="0" presId="urn:microsoft.com/office/officeart/2005/8/layout/list1"/>
    <dgm:cxn modelId="{12738D04-CED0-4AD8-9BEC-68F95C8981A8}" type="presOf" srcId="{43D04694-A286-4612-AD37-D4026F781A81}" destId="{285E876A-A379-4BC6-AEE2-8904FA836F71}" srcOrd="0" destOrd="0" presId="urn:microsoft.com/office/officeart/2005/8/layout/list1"/>
    <dgm:cxn modelId="{815054B6-3DAF-4682-93D2-175F8880F184}" type="presParOf" srcId="{285E876A-A379-4BC6-AEE2-8904FA836F71}" destId="{F64F06F1-D2B6-4663-9E73-9595EA1B5D34}" srcOrd="0" destOrd="0" presId="urn:microsoft.com/office/officeart/2005/8/layout/list1"/>
    <dgm:cxn modelId="{25F9317C-4DB6-4209-B13A-1AED071832C0}" type="presParOf" srcId="{F64F06F1-D2B6-4663-9E73-9595EA1B5D34}" destId="{C2425563-69DD-43F3-A9B8-99E5325B89A7}" srcOrd="0" destOrd="0" presId="urn:microsoft.com/office/officeart/2005/8/layout/list1"/>
    <dgm:cxn modelId="{B9B96986-0218-4269-89F8-490D45F6E57F}" type="presParOf" srcId="{F64F06F1-D2B6-4663-9E73-9595EA1B5D34}" destId="{A233F973-E99A-4FBE-9E26-D8AC064A5CA4}" srcOrd="1" destOrd="0" presId="urn:microsoft.com/office/officeart/2005/8/layout/list1"/>
    <dgm:cxn modelId="{DB76B1F4-6564-495B-BE23-4F15BCC9337C}" type="presParOf" srcId="{285E876A-A379-4BC6-AEE2-8904FA836F71}" destId="{3B438841-91F2-4C6C-97B0-70CE10BDB545}" srcOrd="1" destOrd="0" presId="urn:microsoft.com/office/officeart/2005/8/layout/list1"/>
    <dgm:cxn modelId="{D5794721-3916-41AC-A994-2A0F25F1CD80}" type="presParOf" srcId="{285E876A-A379-4BC6-AEE2-8904FA836F71}" destId="{7880C2F4-16EE-44B2-9745-292B64A58D8C}" srcOrd="2" destOrd="0" presId="urn:microsoft.com/office/officeart/2005/8/layout/list1"/>
    <dgm:cxn modelId="{54793318-9E87-4134-9B2A-C1B1BAD6E936}" type="presParOf" srcId="{285E876A-A379-4BC6-AEE2-8904FA836F71}" destId="{7FBA5171-B708-49E9-924C-DCEA99F2BAD7}" srcOrd="3" destOrd="0" presId="urn:microsoft.com/office/officeart/2005/8/layout/list1"/>
    <dgm:cxn modelId="{D0AD50E4-3541-4997-B8B1-0694E9530E01}" type="presParOf" srcId="{285E876A-A379-4BC6-AEE2-8904FA836F71}" destId="{771FBDC5-D0DA-4FFA-B017-46E2148619E5}" srcOrd="4" destOrd="0" presId="urn:microsoft.com/office/officeart/2005/8/layout/list1"/>
    <dgm:cxn modelId="{2C6E1A5C-2972-48AD-A0D2-93D22C7C3C31}" type="presParOf" srcId="{771FBDC5-D0DA-4FFA-B017-46E2148619E5}" destId="{AF0E676B-4075-42C8-825F-F97E47AF5CC4}" srcOrd="0" destOrd="0" presId="urn:microsoft.com/office/officeart/2005/8/layout/list1"/>
    <dgm:cxn modelId="{A255704B-F9C7-4F47-A910-D0F9FDBC1BAA}" type="presParOf" srcId="{771FBDC5-D0DA-4FFA-B017-46E2148619E5}" destId="{2B875B49-57FF-4F4F-942F-2BBCE6E4CF3A}" srcOrd="1" destOrd="0" presId="urn:microsoft.com/office/officeart/2005/8/layout/list1"/>
    <dgm:cxn modelId="{74E3A995-E077-4E7A-806D-CD0E4CBDB051}" type="presParOf" srcId="{285E876A-A379-4BC6-AEE2-8904FA836F71}" destId="{076AD0F5-D7A1-427A-AAF9-A159445E7DEA}" srcOrd="5" destOrd="0" presId="urn:microsoft.com/office/officeart/2005/8/layout/list1"/>
    <dgm:cxn modelId="{5D3F34E8-7F50-4AAD-978E-AF8B96610413}" type="presParOf" srcId="{285E876A-A379-4BC6-AEE2-8904FA836F71}" destId="{877E981D-C75E-4E2C-9B8C-C00A14FB35B3}" srcOrd="6" destOrd="0" presId="urn:microsoft.com/office/officeart/2005/8/layout/list1"/>
    <dgm:cxn modelId="{6E21DDF2-B877-4880-872E-389CD70A8B53}" type="presParOf" srcId="{285E876A-A379-4BC6-AEE2-8904FA836F71}" destId="{9B9BB5D9-D227-44A5-A4C5-BC7963305E19}" srcOrd="7" destOrd="0" presId="urn:microsoft.com/office/officeart/2005/8/layout/list1"/>
    <dgm:cxn modelId="{E08C1E7D-6DE2-4B28-961B-7813BD6CDF53}" type="presParOf" srcId="{285E876A-A379-4BC6-AEE2-8904FA836F71}" destId="{F3FDB775-7E7F-4E24-9ADA-3E3941EAF810}" srcOrd="8" destOrd="0" presId="urn:microsoft.com/office/officeart/2005/8/layout/list1"/>
    <dgm:cxn modelId="{8038ABD3-A95C-4245-B881-B3DB66471292}" type="presParOf" srcId="{F3FDB775-7E7F-4E24-9ADA-3E3941EAF810}" destId="{898640B5-0DDF-4DAC-80AA-1C9378E039E6}" srcOrd="0" destOrd="0" presId="urn:microsoft.com/office/officeart/2005/8/layout/list1"/>
    <dgm:cxn modelId="{484E24D8-4173-4C0C-8D5E-D2E7AD367D60}" type="presParOf" srcId="{F3FDB775-7E7F-4E24-9ADA-3E3941EAF810}" destId="{F2B7A391-B0CF-4701-95DA-CC159E85F010}" srcOrd="1" destOrd="0" presId="urn:microsoft.com/office/officeart/2005/8/layout/list1"/>
    <dgm:cxn modelId="{900021EA-B135-409F-BAEA-E4A097CC812A}" type="presParOf" srcId="{285E876A-A379-4BC6-AEE2-8904FA836F71}" destId="{EA97DC5A-9F1D-41FF-85AD-703140843D25}" srcOrd="9" destOrd="0" presId="urn:microsoft.com/office/officeart/2005/8/layout/list1"/>
    <dgm:cxn modelId="{9AF6B2D8-C09E-429E-B3FD-ECA95C1AFF05}" type="presParOf" srcId="{285E876A-A379-4BC6-AEE2-8904FA836F71}" destId="{7EDC2673-BF9C-4167-A46B-633BB889168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4909EE-7B17-4C54-8376-985C6D6FBAB9}" type="doc">
      <dgm:prSet loTypeId="urn:microsoft.com/office/officeart/2005/8/layout/venn3" loCatId="relationship" qsTypeId="urn:microsoft.com/office/officeart/2005/8/quickstyle/3d1" qsCatId="3D" csTypeId="urn:microsoft.com/office/officeart/2005/8/colors/accent2_2" csCatId="accent2" phldr="1"/>
      <dgm:spPr/>
      <dgm:t>
        <a:bodyPr/>
        <a:lstStyle/>
        <a:p>
          <a:endParaRPr lang="en-US"/>
        </a:p>
      </dgm:t>
    </dgm:pt>
    <dgm:pt modelId="{0F8C8906-BA7C-4257-AFE4-5F1892F5AFC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b="0" dirty="0" smtClean="0">
              <a:latin typeface="Aharoni" pitchFamily="2" charset="-79"/>
              <a:cs typeface="Aharoni" pitchFamily="2" charset="-79"/>
            </a:rPr>
            <a:t>Step One</a:t>
          </a:r>
        </a:p>
      </dgm:t>
    </dgm:pt>
    <dgm:pt modelId="{B90E1A75-94EC-404D-AB60-62412D22A74F}" type="parTrans" cxnId="{4143E8E7-4288-40B2-A370-B4BF1747510A}">
      <dgm:prSet/>
      <dgm:spPr/>
      <dgm:t>
        <a:bodyPr/>
        <a:lstStyle/>
        <a:p>
          <a:endParaRPr lang="en-US"/>
        </a:p>
      </dgm:t>
    </dgm:pt>
    <dgm:pt modelId="{21269B97-E223-4800-BDA7-9C67D8B9F5C1}" type="sibTrans" cxnId="{4143E8E7-4288-40B2-A370-B4BF1747510A}">
      <dgm:prSet/>
      <dgm:spPr/>
      <dgm:t>
        <a:bodyPr/>
        <a:lstStyle/>
        <a:p>
          <a:endParaRPr lang="en-US"/>
        </a:p>
      </dgm:t>
    </dgm:pt>
    <dgm:pt modelId="{A2B67AD1-228F-4248-8280-53817CEA212C}" type="pres">
      <dgm:prSet presAssocID="{AD4909EE-7B17-4C54-8376-985C6D6FBAB9}" presName="Name0" presStyleCnt="0">
        <dgm:presLayoutVars>
          <dgm:dir/>
          <dgm:resizeHandles val="exact"/>
        </dgm:presLayoutVars>
      </dgm:prSet>
      <dgm:spPr/>
      <dgm:t>
        <a:bodyPr/>
        <a:lstStyle/>
        <a:p>
          <a:endParaRPr lang="en-US"/>
        </a:p>
      </dgm:t>
    </dgm:pt>
    <dgm:pt modelId="{0F59C1FC-3495-43E7-AAB4-E209934FCDB0}" type="pres">
      <dgm:prSet presAssocID="{0F8C8906-BA7C-4257-AFE4-5F1892F5AFC8}" presName="Name5" presStyleLbl="vennNode1" presStyleIdx="0" presStyleCnt="1" custLinFactNeighborX="8133" custLinFactNeighborY="1395">
        <dgm:presLayoutVars>
          <dgm:bulletEnabled val="1"/>
        </dgm:presLayoutVars>
      </dgm:prSet>
      <dgm:spPr/>
      <dgm:t>
        <a:bodyPr/>
        <a:lstStyle/>
        <a:p>
          <a:endParaRPr lang="en-US"/>
        </a:p>
      </dgm:t>
    </dgm:pt>
  </dgm:ptLst>
  <dgm:cxnLst>
    <dgm:cxn modelId="{4143E8E7-4288-40B2-A370-B4BF1747510A}" srcId="{AD4909EE-7B17-4C54-8376-985C6D6FBAB9}" destId="{0F8C8906-BA7C-4257-AFE4-5F1892F5AFC8}" srcOrd="0" destOrd="0" parTransId="{B90E1A75-94EC-404D-AB60-62412D22A74F}" sibTransId="{21269B97-E223-4800-BDA7-9C67D8B9F5C1}"/>
    <dgm:cxn modelId="{4F423213-3BC7-4156-A4C6-362BC6DC29A2}" type="presOf" srcId="{AD4909EE-7B17-4C54-8376-985C6D6FBAB9}" destId="{A2B67AD1-228F-4248-8280-53817CEA212C}" srcOrd="0" destOrd="0" presId="urn:microsoft.com/office/officeart/2005/8/layout/venn3"/>
    <dgm:cxn modelId="{3B327A8C-DCF7-443C-A612-51B07F729A4E}" type="presOf" srcId="{0F8C8906-BA7C-4257-AFE4-5F1892F5AFC8}" destId="{0F59C1FC-3495-43E7-AAB4-E209934FCDB0}" srcOrd="0" destOrd="0" presId="urn:microsoft.com/office/officeart/2005/8/layout/venn3"/>
    <dgm:cxn modelId="{E2EC053D-B49F-4072-80BE-3411681E3F3C}" type="presParOf" srcId="{A2B67AD1-228F-4248-8280-53817CEA212C}" destId="{0F59C1FC-3495-43E7-AAB4-E209934FCDB0}" srcOrd="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4909EE-7B17-4C54-8376-985C6D6FBAB9}" type="doc">
      <dgm:prSet loTypeId="urn:microsoft.com/office/officeart/2005/8/layout/venn3" loCatId="relationship" qsTypeId="urn:microsoft.com/office/officeart/2005/8/quickstyle/3d1" qsCatId="3D" csTypeId="urn:microsoft.com/office/officeart/2005/8/colors/accent2_2" csCatId="accent2" phldr="1"/>
      <dgm:spPr/>
      <dgm:t>
        <a:bodyPr/>
        <a:lstStyle/>
        <a:p>
          <a:endParaRPr lang="en-US"/>
        </a:p>
      </dgm:t>
    </dgm:pt>
    <dgm:pt modelId="{0F8C8906-BA7C-4257-AFE4-5F1892F5AFC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b="0" dirty="0" smtClean="0">
              <a:latin typeface="Aharoni" pitchFamily="2" charset="-79"/>
              <a:cs typeface="Aharoni" pitchFamily="2" charset="-79"/>
            </a:rPr>
            <a:t>Step Two</a:t>
          </a:r>
        </a:p>
      </dgm:t>
    </dgm:pt>
    <dgm:pt modelId="{B90E1A75-94EC-404D-AB60-62412D22A74F}" type="parTrans" cxnId="{4143E8E7-4288-40B2-A370-B4BF1747510A}">
      <dgm:prSet/>
      <dgm:spPr/>
      <dgm:t>
        <a:bodyPr/>
        <a:lstStyle/>
        <a:p>
          <a:endParaRPr lang="en-US"/>
        </a:p>
      </dgm:t>
    </dgm:pt>
    <dgm:pt modelId="{21269B97-E223-4800-BDA7-9C67D8B9F5C1}" type="sibTrans" cxnId="{4143E8E7-4288-40B2-A370-B4BF1747510A}">
      <dgm:prSet/>
      <dgm:spPr/>
      <dgm:t>
        <a:bodyPr/>
        <a:lstStyle/>
        <a:p>
          <a:endParaRPr lang="en-US"/>
        </a:p>
      </dgm:t>
    </dgm:pt>
    <dgm:pt modelId="{A2B67AD1-228F-4248-8280-53817CEA212C}" type="pres">
      <dgm:prSet presAssocID="{AD4909EE-7B17-4C54-8376-985C6D6FBAB9}" presName="Name0" presStyleCnt="0">
        <dgm:presLayoutVars>
          <dgm:dir/>
          <dgm:resizeHandles val="exact"/>
        </dgm:presLayoutVars>
      </dgm:prSet>
      <dgm:spPr/>
      <dgm:t>
        <a:bodyPr/>
        <a:lstStyle/>
        <a:p>
          <a:endParaRPr lang="en-US"/>
        </a:p>
      </dgm:t>
    </dgm:pt>
    <dgm:pt modelId="{0F59C1FC-3495-43E7-AAB4-E209934FCDB0}" type="pres">
      <dgm:prSet presAssocID="{0F8C8906-BA7C-4257-AFE4-5F1892F5AFC8}" presName="Name5" presStyleLbl="vennNode1" presStyleIdx="0" presStyleCnt="1" custLinFactNeighborX="8133" custLinFactNeighborY="1395">
        <dgm:presLayoutVars>
          <dgm:bulletEnabled val="1"/>
        </dgm:presLayoutVars>
      </dgm:prSet>
      <dgm:spPr/>
      <dgm:t>
        <a:bodyPr/>
        <a:lstStyle/>
        <a:p>
          <a:endParaRPr lang="en-US"/>
        </a:p>
      </dgm:t>
    </dgm:pt>
  </dgm:ptLst>
  <dgm:cxnLst>
    <dgm:cxn modelId="{4143E8E7-4288-40B2-A370-B4BF1747510A}" srcId="{AD4909EE-7B17-4C54-8376-985C6D6FBAB9}" destId="{0F8C8906-BA7C-4257-AFE4-5F1892F5AFC8}" srcOrd="0" destOrd="0" parTransId="{B90E1A75-94EC-404D-AB60-62412D22A74F}" sibTransId="{21269B97-E223-4800-BDA7-9C67D8B9F5C1}"/>
    <dgm:cxn modelId="{800D0E50-DDE3-4BCF-8D78-FA44E54B4AAD}" type="presOf" srcId="{AD4909EE-7B17-4C54-8376-985C6D6FBAB9}" destId="{A2B67AD1-228F-4248-8280-53817CEA212C}" srcOrd="0" destOrd="0" presId="urn:microsoft.com/office/officeart/2005/8/layout/venn3"/>
    <dgm:cxn modelId="{31AEE930-F42F-405D-AC3A-E9B3C6707409}" type="presOf" srcId="{0F8C8906-BA7C-4257-AFE4-5F1892F5AFC8}" destId="{0F59C1FC-3495-43E7-AAB4-E209934FCDB0}" srcOrd="0" destOrd="0" presId="urn:microsoft.com/office/officeart/2005/8/layout/venn3"/>
    <dgm:cxn modelId="{C797FB14-4444-42A0-97E3-22062A98051D}" type="presParOf" srcId="{A2B67AD1-228F-4248-8280-53817CEA212C}" destId="{0F59C1FC-3495-43E7-AAB4-E209934FCDB0}" srcOrd="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4909EE-7B17-4C54-8376-985C6D6FBAB9}" type="doc">
      <dgm:prSet loTypeId="urn:microsoft.com/office/officeart/2005/8/layout/venn3" loCatId="relationship" qsTypeId="urn:microsoft.com/office/officeart/2005/8/quickstyle/3d1" qsCatId="3D" csTypeId="urn:microsoft.com/office/officeart/2005/8/colors/accent2_2" csCatId="accent2" phldr="1"/>
      <dgm:spPr/>
      <dgm:t>
        <a:bodyPr/>
        <a:lstStyle/>
        <a:p>
          <a:endParaRPr lang="en-US"/>
        </a:p>
      </dgm:t>
    </dgm:pt>
    <dgm:pt modelId="{0F8C8906-BA7C-4257-AFE4-5F1892F5AFC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b="0" dirty="0" smtClean="0">
              <a:latin typeface="Aharoni" pitchFamily="2" charset="-79"/>
              <a:cs typeface="Aharoni" pitchFamily="2" charset="-79"/>
            </a:rPr>
            <a:t>Step Three</a:t>
          </a:r>
        </a:p>
      </dgm:t>
    </dgm:pt>
    <dgm:pt modelId="{B90E1A75-94EC-404D-AB60-62412D22A74F}" type="parTrans" cxnId="{4143E8E7-4288-40B2-A370-B4BF1747510A}">
      <dgm:prSet/>
      <dgm:spPr/>
      <dgm:t>
        <a:bodyPr/>
        <a:lstStyle/>
        <a:p>
          <a:endParaRPr lang="en-US"/>
        </a:p>
      </dgm:t>
    </dgm:pt>
    <dgm:pt modelId="{21269B97-E223-4800-BDA7-9C67D8B9F5C1}" type="sibTrans" cxnId="{4143E8E7-4288-40B2-A370-B4BF1747510A}">
      <dgm:prSet/>
      <dgm:spPr/>
      <dgm:t>
        <a:bodyPr/>
        <a:lstStyle/>
        <a:p>
          <a:endParaRPr lang="en-US"/>
        </a:p>
      </dgm:t>
    </dgm:pt>
    <dgm:pt modelId="{A2B67AD1-228F-4248-8280-53817CEA212C}" type="pres">
      <dgm:prSet presAssocID="{AD4909EE-7B17-4C54-8376-985C6D6FBAB9}" presName="Name0" presStyleCnt="0">
        <dgm:presLayoutVars>
          <dgm:dir/>
          <dgm:resizeHandles val="exact"/>
        </dgm:presLayoutVars>
      </dgm:prSet>
      <dgm:spPr/>
      <dgm:t>
        <a:bodyPr/>
        <a:lstStyle/>
        <a:p>
          <a:endParaRPr lang="en-US"/>
        </a:p>
      </dgm:t>
    </dgm:pt>
    <dgm:pt modelId="{0F59C1FC-3495-43E7-AAB4-E209934FCDB0}" type="pres">
      <dgm:prSet presAssocID="{0F8C8906-BA7C-4257-AFE4-5F1892F5AFC8}" presName="Name5" presStyleLbl="vennNode1" presStyleIdx="0" presStyleCnt="1" custLinFactNeighborX="8133" custLinFactNeighborY="1395">
        <dgm:presLayoutVars>
          <dgm:bulletEnabled val="1"/>
        </dgm:presLayoutVars>
      </dgm:prSet>
      <dgm:spPr/>
      <dgm:t>
        <a:bodyPr/>
        <a:lstStyle/>
        <a:p>
          <a:endParaRPr lang="en-US"/>
        </a:p>
      </dgm:t>
    </dgm:pt>
  </dgm:ptLst>
  <dgm:cxnLst>
    <dgm:cxn modelId="{4143E8E7-4288-40B2-A370-B4BF1747510A}" srcId="{AD4909EE-7B17-4C54-8376-985C6D6FBAB9}" destId="{0F8C8906-BA7C-4257-AFE4-5F1892F5AFC8}" srcOrd="0" destOrd="0" parTransId="{B90E1A75-94EC-404D-AB60-62412D22A74F}" sibTransId="{21269B97-E223-4800-BDA7-9C67D8B9F5C1}"/>
    <dgm:cxn modelId="{927D8503-BBD5-4241-B997-711D63F60FBF}" type="presOf" srcId="{AD4909EE-7B17-4C54-8376-985C6D6FBAB9}" destId="{A2B67AD1-228F-4248-8280-53817CEA212C}" srcOrd="0" destOrd="0" presId="urn:microsoft.com/office/officeart/2005/8/layout/venn3"/>
    <dgm:cxn modelId="{93C1D0FB-D308-4216-BD99-A47A3DFCC051}" type="presOf" srcId="{0F8C8906-BA7C-4257-AFE4-5F1892F5AFC8}" destId="{0F59C1FC-3495-43E7-AAB4-E209934FCDB0}" srcOrd="0" destOrd="0" presId="urn:microsoft.com/office/officeart/2005/8/layout/venn3"/>
    <dgm:cxn modelId="{F2DE13C3-80FD-4416-A7EE-6DED097A2D08}" type="presParOf" srcId="{A2B67AD1-228F-4248-8280-53817CEA212C}" destId="{0F59C1FC-3495-43E7-AAB4-E209934FCDB0}" srcOrd="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0C2F4-16EE-44B2-9745-292B64A58D8C}">
      <dsp:nvSpPr>
        <dsp:cNvPr id="0" name=""/>
        <dsp:cNvSpPr/>
      </dsp:nvSpPr>
      <dsp:spPr>
        <a:xfrm>
          <a:off x="0" y="482426"/>
          <a:ext cx="7086600" cy="1293862"/>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9999" tIns="645668" rIns="549999"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a:latin typeface="+mj-lt"/>
            </a:rPr>
            <a:t>Identify Your Interests &amp; Skills</a:t>
          </a:r>
        </a:p>
      </dsp:txBody>
      <dsp:txXfrm>
        <a:off x="0" y="482426"/>
        <a:ext cx="7086600" cy="1293862"/>
      </dsp:txXfrm>
    </dsp:sp>
    <dsp:sp modelId="{A233F973-E99A-4FBE-9E26-D8AC064A5CA4}">
      <dsp:nvSpPr>
        <dsp:cNvPr id="0" name=""/>
        <dsp:cNvSpPr/>
      </dsp:nvSpPr>
      <dsp:spPr>
        <a:xfrm>
          <a:off x="354330" y="24866"/>
          <a:ext cx="4960620" cy="91512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lvl="0" algn="l" defTabSz="1377950">
            <a:lnSpc>
              <a:spcPct val="90000"/>
            </a:lnSpc>
            <a:spcBef>
              <a:spcPct val="0"/>
            </a:spcBef>
            <a:spcAft>
              <a:spcPct val="35000"/>
            </a:spcAft>
          </a:pPr>
          <a:r>
            <a:rPr lang="en-US" sz="3100" kern="1200">
              <a:latin typeface="Aharoni" pitchFamily="2" charset="-79"/>
              <a:cs typeface="Aharoni" pitchFamily="2" charset="-79"/>
            </a:rPr>
            <a:t>Step One</a:t>
          </a:r>
        </a:p>
      </dsp:txBody>
      <dsp:txXfrm>
        <a:off x="399002" y="69538"/>
        <a:ext cx="4871276" cy="825776"/>
      </dsp:txXfrm>
    </dsp:sp>
    <dsp:sp modelId="{877E981D-C75E-4E2C-9B8C-C00A14FB35B3}">
      <dsp:nvSpPr>
        <dsp:cNvPr id="0" name=""/>
        <dsp:cNvSpPr/>
      </dsp:nvSpPr>
      <dsp:spPr>
        <a:xfrm>
          <a:off x="0" y="2401248"/>
          <a:ext cx="7086600" cy="1293862"/>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9999" tIns="645668" rIns="549999"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a:latin typeface="+mj-lt"/>
            </a:rPr>
            <a:t>Research Potential Majors</a:t>
          </a:r>
        </a:p>
      </dsp:txBody>
      <dsp:txXfrm>
        <a:off x="0" y="2401248"/>
        <a:ext cx="7086600" cy="1293862"/>
      </dsp:txXfrm>
    </dsp:sp>
    <dsp:sp modelId="{2B875B49-57FF-4F4F-942F-2BBCE6E4CF3A}">
      <dsp:nvSpPr>
        <dsp:cNvPr id="0" name=""/>
        <dsp:cNvSpPr/>
      </dsp:nvSpPr>
      <dsp:spPr>
        <a:xfrm>
          <a:off x="354330" y="1943688"/>
          <a:ext cx="4960620" cy="91512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lvl="0" algn="l" defTabSz="1377950">
            <a:lnSpc>
              <a:spcPct val="90000"/>
            </a:lnSpc>
            <a:spcBef>
              <a:spcPct val="0"/>
            </a:spcBef>
            <a:spcAft>
              <a:spcPct val="35000"/>
            </a:spcAft>
          </a:pPr>
          <a:r>
            <a:rPr lang="en-US" sz="3100" kern="1200" dirty="0">
              <a:latin typeface="Aharoni" pitchFamily="2" charset="-79"/>
              <a:cs typeface="Aharoni" pitchFamily="2" charset="-79"/>
            </a:rPr>
            <a:t>Step Two</a:t>
          </a:r>
        </a:p>
      </dsp:txBody>
      <dsp:txXfrm>
        <a:off x="399002" y="1988360"/>
        <a:ext cx="4871276" cy="825776"/>
      </dsp:txXfrm>
    </dsp:sp>
    <dsp:sp modelId="{7EDC2673-BF9C-4167-A46B-633BB8891686}">
      <dsp:nvSpPr>
        <dsp:cNvPr id="0" name=""/>
        <dsp:cNvSpPr/>
      </dsp:nvSpPr>
      <dsp:spPr>
        <a:xfrm>
          <a:off x="0" y="4320071"/>
          <a:ext cx="7086600" cy="1293862"/>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9999" tIns="645668" rIns="549999"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a:latin typeface="+mj-lt"/>
            </a:rPr>
            <a:t>Narrow Your Options</a:t>
          </a:r>
        </a:p>
      </dsp:txBody>
      <dsp:txXfrm>
        <a:off x="0" y="4320071"/>
        <a:ext cx="7086600" cy="1293862"/>
      </dsp:txXfrm>
    </dsp:sp>
    <dsp:sp modelId="{F2B7A391-B0CF-4701-95DA-CC159E85F010}">
      <dsp:nvSpPr>
        <dsp:cNvPr id="0" name=""/>
        <dsp:cNvSpPr/>
      </dsp:nvSpPr>
      <dsp:spPr>
        <a:xfrm>
          <a:off x="354330" y="3862511"/>
          <a:ext cx="4960620" cy="91512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lvl="0" algn="l" defTabSz="1377950">
            <a:lnSpc>
              <a:spcPct val="90000"/>
            </a:lnSpc>
            <a:spcBef>
              <a:spcPct val="0"/>
            </a:spcBef>
            <a:spcAft>
              <a:spcPct val="35000"/>
            </a:spcAft>
          </a:pPr>
          <a:r>
            <a:rPr lang="en-US" sz="3100" kern="1200">
              <a:latin typeface="Aharoni" pitchFamily="2" charset="-79"/>
              <a:cs typeface="Aharoni" pitchFamily="2" charset="-79"/>
            </a:rPr>
            <a:t>Step Three</a:t>
          </a:r>
        </a:p>
      </dsp:txBody>
      <dsp:txXfrm>
        <a:off x="399002" y="3907183"/>
        <a:ext cx="487127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9C1FC-3495-43E7-AAB4-E209934FCDB0}">
      <dsp:nvSpPr>
        <dsp:cNvPr id="0" name=""/>
        <dsp:cNvSpPr/>
      </dsp:nvSpPr>
      <dsp:spPr>
        <a:xfrm>
          <a:off x="2433402" y="1190"/>
          <a:ext cx="2742009" cy="2742009"/>
        </a:xfrm>
        <a:prstGeom prst="ellipse">
          <a:avLst/>
        </a:prstGeom>
        <a:solidFill>
          <a:schemeClr val="accent1"/>
        </a:solidFill>
        <a:ln w="26425" cap="flat" cmpd="sng" algn="ctr">
          <a:solidFill>
            <a:schemeClr val="accent1">
              <a:shade val="50000"/>
            </a:schemeClr>
          </a:solidFill>
          <a:prstDash val="solid"/>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0902" tIns="77470" rIns="150902" bIns="77470" numCol="1" spcCol="1270" anchor="ctr" anchorCtr="0">
          <a:noAutofit/>
        </a:bodyPr>
        <a:lstStyle/>
        <a:p>
          <a:pPr lvl="0" algn="ctr" defTabSz="2711450" rtl="0">
            <a:lnSpc>
              <a:spcPct val="90000"/>
            </a:lnSpc>
            <a:spcBef>
              <a:spcPct val="0"/>
            </a:spcBef>
            <a:spcAft>
              <a:spcPct val="35000"/>
            </a:spcAft>
          </a:pPr>
          <a:r>
            <a:rPr lang="en-US" sz="6100" b="0" kern="1200" dirty="0" smtClean="0">
              <a:latin typeface="Aharoni" pitchFamily="2" charset="-79"/>
              <a:cs typeface="Aharoni" pitchFamily="2" charset="-79"/>
            </a:rPr>
            <a:t>Step One</a:t>
          </a:r>
        </a:p>
      </dsp:txBody>
      <dsp:txXfrm>
        <a:off x="2834960" y="402748"/>
        <a:ext cx="1938893" cy="1938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9C1FC-3495-43E7-AAB4-E209934FCDB0}">
      <dsp:nvSpPr>
        <dsp:cNvPr id="0" name=""/>
        <dsp:cNvSpPr/>
      </dsp:nvSpPr>
      <dsp:spPr>
        <a:xfrm>
          <a:off x="2433402" y="1190"/>
          <a:ext cx="2742009" cy="2742009"/>
        </a:xfrm>
        <a:prstGeom prst="ellipse">
          <a:avLst/>
        </a:prstGeom>
        <a:solidFill>
          <a:schemeClr val="accent1"/>
        </a:solidFill>
        <a:ln w="26425" cap="flat" cmpd="sng" algn="ctr">
          <a:solidFill>
            <a:schemeClr val="accent1">
              <a:shade val="50000"/>
            </a:schemeClr>
          </a:solidFill>
          <a:prstDash val="solid"/>
        </a:ln>
        <a:effectLst/>
        <a:scene3d>
          <a:camera prst="orthographicFront"/>
          <a:lightRig rig="flat" dir="t"/>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0902" tIns="77470" rIns="150902" bIns="77470" numCol="1" spcCol="1270" anchor="ctr" anchorCtr="0">
          <a:noAutofit/>
        </a:bodyPr>
        <a:lstStyle/>
        <a:p>
          <a:pPr lvl="0" algn="ctr" defTabSz="2711450" rtl="0">
            <a:lnSpc>
              <a:spcPct val="90000"/>
            </a:lnSpc>
            <a:spcBef>
              <a:spcPct val="0"/>
            </a:spcBef>
            <a:spcAft>
              <a:spcPct val="35000"/>
            </a:spcAft>
          </a:pPr>
          <a:r>
            <a:rPr lang="en-US" sz="6100" b="0" kern="1200" dirty="0" smtClean="0">
              <a:latin typeface="Aharoni" pitchFamily="2" charset="-79"/>
              <a:cs typeface="Aharoni" pitchFamily="2" charset="-79"/>
            </a:rPr>
            <a:t>Step Two</a:t>
          </a:r>
        </a:p>
      </dsp:txBody>
      <dsp:txXfrm>
        <a:off x="2834960" y="402748"/>
        <a:ext cx="1938893" cy="1938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9C1FC-3495-43E7-AAB4-E209934FCDB0}">
      <dsp:nvSpPr>
        <dsp:cNvPr id="0" name=""/>
        <dsp:cNvSpPr/>
      </dsp:nvSpPr>
      <dsp:spPr>
        <a:xfrm>
          <a:off x="2433402" y="1190"/>
          <a:ext cx="2742009" cy="2742009"/>
        </a:xfrm>
        <a:prstGeom prst="ellipse">
          <a:avLst/>
        </a:prstGeom>
        <a:solidFill>
          <a:schemeClr val="accent1"/>
        </a:solidFill>
        <a:ln w="26425" cap="flat" cmpd="sng" algn="ctr">
          <a:solidFill>
            <a:schemeClr val="accent1">
              <a:shade val="50000"/>
            </a:schemeClr>
          </a:solidFill>
          <a:prstDash val="solid"/>
        </a:ln>
        <a:effectLst/>
        <a:scene3d>
          <a:camera prst="orthographicFront"/>
          <a:lightRig rig="flat" dir="t"/>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0902" tIns="62230" rIns="150902" bIns="62230" numCol="1" spcCol="1270" anchor="ctr" anchorCtr="0">
          <a:noAutofit/>
        </a:bodyPr>
        <a:lstStyle/>
        <a:p>
          <a:pPr lvl="0" algn="ctr" defTabSz="2178050" rtl="0">
            <a:lnSpc>
              <a:spcPct val="90000"/>
            </a:lnSpc>
            <a:spcBef>
              <a:spcPct val="0"/>
            </a:spcBef>
            <a:spcAft>
              <a:spcPct val="35000"/>
            </a:spcAft>
          </a:pPr>
          <a:r>
            <a:rPr lang="en-US" sz="4900" b="0" kern="1200" dirty="0" smtClean="0">
              <a:latin typeface="Aharoni" pitchFamily="2" charset="-79"/>
              <a:cs typeface="Aharoni" pitchFamily="2" charset="-79"/>
            </a:rPr>
            <a:t>Step Three</a:t>
          </a:r>
        </a:p>
      </dsp:txBody>
      <dsp:txXfrm>
        <a:off x="2834960" y="402748"/>
        <a:ext cx="1938893" cy="193889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2466467-F2C6-4885-988D-F999D2237C1D}" type="datetimeFigureOut">
              <a:rPr lang="en-US" smtClean="0"/>
              <a:t>11/27/2017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0500E3E-2777-48EB-ACF0-30F2B058457D}" type="slidenum">
              <a:rPr lang="en-US" smtClean="0"/>
              <a:t>‹#›</a:t>
            </a:fld>
            <a:endParaRPr lang="en-US"/>
          </a:p>
        </p:txBody>
      </p:sp>
    </p:spTree>
    <p:extLst>
      <p:ext uri="{BB962C8B-B14F-4D97-AF65-F5344CB8AC3E}">
        <p14:creationId xmlns:p14="http://schemas.microsoft.com/office/powerpoint/2010/main" val="2059680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5CBDC77-20B0-475A-AF5F-B1342FB22CA5}" type="datetimeFigureOut">
              <a:rPr lang="en-US" smtClean="0"/>
              <a:t>11/27/2017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D0F7D78-3979-4670-8EEE-DB8ACF6DD184}" type="slidenum">
              <a:rPr lang="en-US" smtClean="0"/>
              <a:t>‹#›</a:t>
            </a:fld>
            <a:endParaRPr lang="en-US"/>
          </a:p>
        </p:txBody>
      </p:sp>
    </p:spTree>
    <p:extLst>
      <p:ext uri="{BB962C8B-B14F-4D97-AF65-F5344CB8AC3E}">
        <p14:creationId xmlns:p14="http://schemas.microsoft.com/office/powerpoint/2010/main" val="247843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F7D78-3979-4670-8EEE-DB8ACF6DD184}" type="slidenum">
              <a:rPr lang="en-US" smtClean="0"/>
              <a:t>2</a:t>
            </a:fld>
            <a:endParaRPr lang="en-US"/>
          </a:p>
        </p:txBody>
      </p:sp>
    </p:spTree>
    <p:extLst>
      <p:ext uri="{BB962C8B-B14F-4D97-AF65-F5344CB8AC3E}">
        <p14:creationId xmlns:p14="http://schemas.microsoft.com/office/powerpoint/2010/main" val="64314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F7D78-3979-4670-8EEE-DB8ACF6DD184}" type="slidenum">
              <a:rPr lang="en-US" smtClean="0"/>
              <a:t>8</a:t>
            </a:fld>
            <a:endParaRPr lang="en-US"/>
          </a:p>
        </p:txBody>
      </p:sp>
    </p:spTree>
    <p:extLst>
      <p:ext uri="{BB962C8B-B14F-4D97-AF65-F5344CB8AC3E}">
        <p14:creationId xmlns:p14="http://schemas.microsoft.com/office/powerpoint/2010/main" val="254604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F7D78-3979-4670-8EEE-DB8ACF6DD184}" type="slidenum">
              <a:rPr lang="en-US" smtClean="0"/>
              <a:t>12</a:t>
            </a:fld>
            <a:endParaRPr lang="en-US"/>
          </a:p>
        </p:txBody>
      </p:sp>
    </p:spTree>
    <p:extLst>
      <p:ext uri="{BB962C8B-B14F-4D97-AF65-F5344CB8AC3E}">
        <p14:creationId xmlns:p14="http://schemas.microsoft.com/office/powerpoint/2010/main" val="142278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F7D78-3979-4670-8EEE-DB8ACF6DD184}" type="slidenum">
              <a:rPr lang="en-US" smtClean="0"/>
              <a:t>18</a:t>
            </a:fld>
            <a:endParaRPr lang="en-US"/>
          </a:p>
        </p:txBody>
      </p:sp>
    </p:spTree>
    <p:extLst>
      <p:ext uri="{BB962C8B-B14F-4D97-AF65-F5344CB8AC3E}">
        <p14:creationId xmlns:p14="http://schemas.microsoft.com/office/powerpoint/2010/main" val="128551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0F7D78-3979-4670-8EEE-DB8ACF6DD184}" type="slidenum">
              <a:rPr lang="en-US" smtClean="0"/>
              <a:t>21</a:t>
            </a:fld>
            <a:endParaRPr lang="en-US"/>
          </a:p>
        </p:txBody>
      </p:sp>
    </p:spTree>
    <p:extLst>
      <p:ext uri="{BB962C8B-B14F-4D97-AF65-F5344CB8AC3E}">
        <p14:creationId xmlns:p14="http://schemas.microsoft.com/office/powerpoint/2010/main" val="119989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AC57A8-133F-4140-8A4F-32A3A8DB3FD1}"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E27AF-8E46-41D4-AED2-DBAC08A0353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C57A8-133F-4140-8A4F-32A3A8DB3FD1}"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E27AF-8E46-41D4-AED2-DBAC08A03538}"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C57A8-133F-4140-8A4F-32A3A8DB3FD1}"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E27AF-8E46-41D4-AED2-DBAC08A03538}"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C57A8-133F-4140-8A4F-32A3A8DB3FD1}"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E27AF-8E46-41D4-AED2-DBAC08A03538}"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AC57A8-133F-4140-8A4F-32A3A8DB3FD1}"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E27AF-8E46-41D4-AED2-DBAC08A03538}"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AC57A8-133F-4140-8A4F-32A3A8DB3FD1}"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E27AF-8E46-41D4-AED2-DBAC08A03538}"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AC57A8-133F-4140-8A4F-32A3A8DB3FD1}" type="datetimeFigureOut">
              <a:rPr lang="en-US" smtClean="0"/>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BE27AF-8E46-41D4-AED2-DBAC08A0353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AC57A8-133F-4140-8A4F-32A3A8DB3FD1}" type="datetimeFigureOut">
              <a:rPr lang="en-US" smtClean="0"/>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BE27AF-8E46-41D4-AED2-DBAC08A03538}"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C57A8-133F-4140-8A4F-32A3A8DB3FD1}" type="datetimeFigureOut">
              <a:rPr lang="en-US" smtClean="0"/>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BE27AF-8E46-41D4-AED2-DBAC08A03538}"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C57A8-133F-4140-8A4F-32A3A8DB3FD1}"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E27AF-8E46-41D4-AED2-DBAC08A03538}"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C57A8-133F-4140-8A4F-32A3A8DB3FD1}"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E27AF-8E46-41D4-AED2-DBAC08A03538}"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2AC57A8-133F-4140-8A4F-32A3A8DB3FD1}" type="datetimeFigureOut">
              <a:rPr lang="en-US" smtClean="0"/>
              <a:t>11/27/2017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7BE27AF-8E46-41D4-AED2-DBAC08A035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3gp"/><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hyperlink" Target="mailto:Careers@shawnee.edu"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3gp"/><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3gp"/><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3gp"/><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7.xml"/><Relationship Id="rId7" Type="http://schemas.openxmlformats.org/officeDocument/2006/relationships/diagramColors" Target="../diagrams/colors3.xml"/><Relationship Id="rId2" Type="http://schemas.microsoft.com/office/2007/relationships/media" Target="../media/media1.3gp"/><Relationship Id="rId1" Type="http://schemas.openxmlformats.org/officeDocument/2006/relationships/audio" Target="NULL" TargetMode="Externa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3gp"/><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microsoft.com/office/2007/relationships/media" Target="../media/media1.3gp"/><Relationship Id="rId1" Type="http://schemas.openxmlformats.org/officeDocument/2006/relationships/audio" Target="NULL" TargetMode="External"/><Relationship Id="rId6" Type="http://schemas.openxmlformats.org/officeDocument/2006/relationships/hyperlink" Target="http://www.buzzfile.com/Major/Employers-by-Major" TargetMode="External"/><Relationship Id="rId5" Type="http://schemas.openxmlformats.org/officeDocument/2006/relationships/hyperlink" Target="http://www.focuscareer2.com/LoggedIn/MajorSelection.cfm?Unique=%7bts%20'2014-10-30%2016:39:43'%7d" TargetMode="Externa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7.xml"/><Relationship Id="rId7" Type="http://schemas.openxmlformats.org/officeDocument/2006/relationships/diagramColors" Target="../diagrams/colors4.xml"/><Relationship Id="rId2" Type="http://schemas.microsoft.com/office/2007/relationships/media" Target="../media/media1.3gp"/><Relationship Id="rId1" Type="http://schemas.openxmlformats.org/officeDocument/2006/relationships/audio" Target="NULL" TargetMode="Externa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3gp"/><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3gp"/><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IpCxP25krpY"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3gp"/><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3gp"/><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3gp"/><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7.wmf"/><Relationship Id="rId4"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8" Type="http://schemas.openxmlformats.org/officeDocument/2006/relationships/hyperlink" Target="http://www.bls.gov/" TargetMode="External"/><Relationship Id="rId3" Type="http://schemas.openxmlformats.org/officeDocument/2006/relationships/slideLayout" Target="../slideLayouts/slideLayout2.xml"/><Relationship Id="rId7" Type="http://schemas.openxmlformats.org/officeDocument/2006/relationships/hyperlink" Target="http://www.onetonline.org/" TargetMode="External"/><Relationship Id="rId2" Type="http://schemas.microsoft.com/office/2007/relationships/media" Target="../media/media1.3gp"/><Relationship Id="rId1" Type="http://schemas.openxmlformats.org/officeDocument/2006/relationships/audio" Target="NULL" TargetMode="External"/><Relationship Id="rId6" Type="http://schemas.openxmlformats.org/officeDocument/2006/relationships/hyperlink" Target="http://catalog.shawnee.edu/index.php" TargetMode="External"/><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hyperlink" Target="http://jfs.ohio.gov/owd/OMJResources/In-DemandOccupations.s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forms.office.com/Pages/ResponsePage.aspx?id=IFyHJnWyD0WMgACyQ421GztZCWXX7PRKk4oe8BUmKAJUOEdYNUtLRThIWVJJNFJGRlkwTllGRDlWRC4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3gp"/><Relationship Id="rId1" Type="http://schemas.openxmlformats.org/officeDocument/2006/relationships/audio" Target="NULL" TargetMode="External"/><Relationship Id="rId6" Type="http://schemas.openxmlformats.org/officeDocument/2006/relationships/hyperlink" Target="http://www.shawnee.edu/offices/career-development/" TargetMode="External"/><Relationship Id="rId5" Type="http://schemas.openxmlformats.org/officeDocument/2006/relationships/hyperlink" Target="mailto:careers@shawnee.edu"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7.xml"/><Relationship Id="rId7" Type="http://schemas.openxmlformats.org/officeDocument/2006/relationships/diagramColors" Target="../diagrams/colors2.xml"/><Relationship Id="rId2" Type="http://schemas.microsoft.com/office/2007/relationships/media" Target="../media/media1.3gp"/><Relationship Id="rId1" Type="http://schemas.openxmlformats.org/officeDocument/2006/relationships/audio" Target="NULL" TargetMode="Externa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3gp"/><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4.wmf"/><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3gp"/><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smtClean="0"/>
              <a:t>Finding the Right Major: </a:t>
            </a:r>
            <a:br>
              <a:rPr lang="en-US" sz="4800" dirty="0" smtClean="0"/>
            </a:br>
            <a:r>
              <a:rPr lang="en-US" sz="3100" i="1" dirty="0" smtClean="0"/>
              <a:t>Decision-Making for Effective Career Development</a:t>
            </a:r>
            <a:endParaRPr lang="en-US" sz="3100" i="1" dirty="0"/>
          </a:p>
        </p:txBody>
      </p:sp>
      <p:sp>
        <p:nvSpPr>
          <p:cNvPr id="3" name="Subtitle 2"/>
          <p:cNvSpPr>
            <a:spLocks noGrp="1"/>
          </p:cNvSpPr>
          <p:nvPr>
            <p:ph type="subTitle" idx="1"/>
          </p:nvPr>
        </p:nvSpPr>
        <p:spPr>
          <a:xfrm>
            <a:off x="685800" y="3505200"/>
            <a:ext cx="6400800" cy="2286000"/>
          </a:xfrm>
        </p:spPr>
        <p:txBody>
          <a:bodyPr>
            <a:normAutofit/>
          </a:bodyPr>
          <a:lstStyle/>
          <a:p>
            <a:r>
              <a:rPr lang="en-US" b="1" i="1" dirty="0" smtClean="0">
                <a:latin typeface="+mj-lt"/>
              </a:rPr>
              <a:t>Student Career Development</a:t>
            </a:r>
          </a:p>
          <a:p>
            <a:r>
              <a:rPr lang="en-US" dirty="0" smtClean="0">
                <a:latin typeface="+mj-lt"/>
              </a:rPr>
              <a:t>Business Administration</a:t>
            </a:r>
            <a:r>
              <a:rPr lang="en-US" dirty="0">
                <a:latin typeface="+mj-lt"/>
              </a:rPr>
              <a:t> </a:t>
            </a:r>
            <a:r>
              <a:rPr lang="en-US" dirty="0" smtClean="0">
                <a:latin typeface="+mj-lt"/>
              </a:rPr>
              <a:t>036</a:t>
            </a:r>
          </a:p>
          <a:p>
            <a:r>
              <a:rPr lang="en-US" dirty="0" smtClean="0">
                <a:latin typeface="+mj-lt"/>
              </a:rPr>
              <a:t>(740) 351-3027</a:t>
            </a:r>
          </a:p>
          <a:p>
            <a:r>
              <a:rPr lang="en-US" dirty="0" smtClean="0">
                <a:latin typeface="+mj-lt"/>
                <a:hlinkClick r:id="rId4"/>
              </a:rPr>
              <a:t>Careers@shawnee.edu</a:t>
            </a:r>
            <a:r>
              <a:rPr lang="en-US" dirty="0" smtClean="0">
                <a:latin typeface="+mj-lt"/>
              </a:rPr>
              <a:t> </a:t>
            </a:r>
          </a:p>
        </p:txBody>
      </p:sp>
      <p:pic>
        <p:nvPicPr>
          <p:cNvPr id="6" name="choosing a major.3gp">
            <a:hlinkClick r:id="" action="ppaction://media"/>
          </p:cNvPr>
          <p:cNvPicPr>
            <a:picLocks noChangeAspect="1"/>
          </p:cNvPicPr>
          <p:nvPr>
            <a:audioFile r:link="rId1"/>
            <p:extLst>
              <p:ext uri="{DAA4B4D4-6D71-4841-9C94-3DE7FCFB9230}">
                <p14:media xmlns:p14="http://schemas.microsoft.com/office/powerpoint/2010/main" r:embed="rId2">
                  <p14:trim end="366044"/>
                </p14:media>
              </p:ext>
            </p:extLst>
          </p:nvPr>
        </p:nvPicPr>
        <p:blipFill>
          <a:blip r:embed="rId5"/>
          <a:stretch>
            <a:fillRect/>
          </a:stretch>
        </p:blipFill>
        <p:spPr>
          <a:xfrm>
            <a:off x="381000" y="6034753"/>
            <a:ext cx="609600" cy="6096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1143000"/>
          </a:xfrm>
        </p:spPr>
        <p:txBody>
          <a:bodyPr/>
          <a:lstStyle/>
          <a:p>
            <a:r>
              <a:rPr lang="en-US" dirty="0" smtClean="0"/>
              <a:t>What are your likes and dislikes?</a:t>
            </a:r>
            <a:endParaRPr lang="en-US" dirty="0"/>
          </a:p>
        </p:txBody>
      </p:sp>
      <p:sp>
        <p:nvSpPr>
          <p:cNvPr id="7" name="Content Placeholder 6"/>
          <p:cNvSpPr>
            <a:spLocks noGrp="1"/>
          </p:cNvSpPr>
          <p:nvPr>
            <p:ph idx="1"/>
          </p:nvPr>
        </p:nvSpPr>
        <p:spPr>
          <a:xfrm>
            <a:off x="838200" y="1462753"/>
            <a:ext cx="7772400" cy="4572000"/>
          </a:xfrm>
        </p:spPr>
        <p:txBody>
          <a:bodyPr/>
          <a:lstStyle/>
          <a:p>
            <a:r>
              <a:rPr lang="en-US" dirty="0">
                <a:latin typeface="+mj-lt"/>
              </a:rPr>
              <a:t>What are your </a:t>
            </a:r>
            <a:r>
              <a:rPr lang="en-US" dirty="0" smtClean="0">
                <a:latin typeface="+mj-lt"/>
              </a:rPr>
              <a:t>hobbies?</a:t>
            </a:r>
          </a:p>
          <a:p>
            <a:r>
              <a:rPr lang="en-US" dirty="0" smtClean="0">
                <a:latin typeface="+mj-lt"/>
              </a:rPr>
              <a:t>What </a:t>
            </a:r>
            <a:r>
              <a:rPr lang="en-US" dirty="0">
                <a:latin typeface="+mj-lt"/>
              </a:rPr>
              <a:t>activities are you drawn to?</a:t>
            </a:r>
          </a:p>
          <a:p>
            <a:r>
              <a:rPr lang="en-US" dirty="0">
                <a:latin typeface="+mj-lt"/>
              </a:rPr>
              <a:t>What do you dislike?</a:t>
            </a:r>
          </a:p>
          <a:p>
            <a:r>
              <a:rPr lang="en-US" dirty="0">
                <a:latin typeface="+mj-lt"/>
              </a:rPr>
              <a:t>What are your favorite subjects?</a:t>
            </a:r>
          </a:p>
          <a:p>
            <a:r>
              <a:rPr lang="en-US" dirty="0">
                <a:latin typeface="+mj-lt"/>
              </a:rPr>
              <a:t>What topics do you like to read and learn about?</a:t>
            </a:r>
          </a:p>
          <a:p>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9882" b="3396"/>
          <a:stretch/>
        </p:blipFill>
        <p:spPr>
          <a:xfrm>
            <a:off x="2514600" y="3954645"/>
            <a:ext cx="4190999" cy="2522355"/>
          </a:xfrm>
          <a:prstGeom prst="rect">
            <a:avLst/>
          </a:prstGeom>
          <a:ln>
            <a:noFill/>
          </a:ln>
        </p:spPr>
      </p:pic>
      <p:pic>
        <p:nvPicPr>
          <p:cNvPr id="5" name="choosing a major.3gp">
            <a:hlinkClick r:id="" action="ppaction://media"/>
          </p:cNvPr>
          <p:cNvPicPr>
            <a:picLocks noChangeAspect="1"/>
          </p:cNvPicPr>
          <p:nvPr>
            <a:audioFile r:link="rId1"/>
            <p:extLst>
              <p:ext uri="{DAA4B4D4-6D71-4841-9C94-3DE7FCFB9230}">
                <p14:media xmlns:p14="http://schemas.microsoft.com/office/powerpoint/2010/main" r:embed="rId2">
                  <p14:trim st="53800" end="311094.1952"/>
                </p14:media>
              </p:ext>
            </p:extLst>
          </p:nvPr>
        </p:nvPicPr>
        <p:blipFill>
          <a:blip r:embed="rId5"/>
          <a:stretch>
            <a:fillRect/>
          </a:stretch>
        </p:blipFill>
        <p:spPr>
          <a:xfrm>
            <a:off x="381000" y="6034753"/>
            <a:ext cx="609600" cy="6096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4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natural abilities?</a:t>
            </a:r>
            <a:endParaRPr lang="en-US" dirty="0"/>
          </a:p>
        </p:txBody>
      </p:sp>
      <p:sp>
        <p:nvSpPr>
          <p:cNvPr id="3" name="Content Placeholder 2"/>
          <p:cNvSpPr>
            <a:spLocks noGrp="1"/>
          </p:cNvSpPr>
          <p:nvPr>
            <p:ph idx="1"/>
          </p:nvPr>
        </p:nvSpPr>
        <p:spPr>
          <a:xfrm>
            <a:off x="381000" y="1600200"/>
            <a:ext cx="5715000" cy="5029200"/>
          </a:xfrm>
        </p:spPr>
        <p:txBody>
          <a:bodyPr>
            <a:noAutofit/>
          </a:bodyPr>
          <a:lstStyle/>
          <a:p>
            <a:r>
              <a:rPr lang="en-US" sz="2500" dirty="0" smtClean="0">
                <a:latin typeface="+mj-lt"/>
              </a:rPr>
              <a:t>What were your best subjects in high school?</a:t>
            </a:r>
          </a:p>
          <a:p>
            <a:r>
              <a:rPr lang="en-US" sz="2500" dirty="0" smtClean="0">
                <a:latin typeface="+mj-lt"/>
              </a:rPr>
              <a:t>What are your best subjects in college?</a:t>
            </a:r>
          </a:p>
          <a:p>
            <a:r>
              <a:rPr lang="en-US" sz="2500" dirty="0" smtClean="0">
                <a:latin typeface="+mj-lt"/>
              </a:rPr>
              <a:t>What talents have you used in your past jobs?</a:t>
            </a:r>
          </a:p>
          <a:p>
            <a:r>
              <a:rPr lang="en-US" sz="2500" dirty="0" smtClean="0">
                <a:latin typeface="+mj-lt"/>
              </a:rPr>
              <a:t>What skills do you bring to extracurricular activities?</a:t>
            </a:r>
          </a:p>
          <a:p>
            <a:r>
              <a:rPr lang="en-US" sz="2500" dirty="0" smtClean="0">
                <a:latin typeface="+mj-lt"/>
              </a:rPr>
              <a:t>What abilities help you to do a good job with community service projects?</a:t>
            </a:r>
          </a:p>
          <a:p>
            <a:r>
              <a:rPr lang="en-US" sz="2500" dirty="0" smtClean="0">
                <a:latin typeface="+mj-lt"/>
              </a:rPr>
              <a:t>What skills would you like to develop?</a:t>
            </a:r>
            <a:endParaRPr lang="en-US" sz="2500" dirty="0">
              <a:latin typeface="+mj-lt"/>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7576" r="12500"/>
          <a:stretch/>
        </p:blipFill>
        <p:spPr>
          <a:xfrm>
            <a:off x="6096000" y="1905000"/>
            <a:ext cx="2862407" cy="3581400"/>
          </a:xfrm>
          <a:prstGeom prst="rect">
            <a:avLst/>
          </a:prstGeom>
        </p:spPr>
      </p:pic>
      <p:pic>
        <p:nvPicPr>
          <p:cNvPr id="5" name="choosing a major.3gp">
            <a:hlinkClick r:id="" action="ppaction://media"/>
          </p:cNvPr>
          <p:cNvPicPr>
            <a:picLocks noChangeAspect="1"/>
          </p:cNvPicPr>
          <p:nvPr>
            <a:audioFile r:link="rId1"/>
            <p:extLst>
              <p:ext uri="{DAA4B4D4-6D71-4841-9C94-3DE7FCFB9230}">
                <p14:media xmlns:p14="http://schemas.microsoft.com/office/powerpoint/2010/main" r:embed="rId2">
                  <p14:trim st="85169.8816" end="285991.488"/>
                </p14:media>
              </p:ext>
            </p:extLst>
          </p:nvPr>
        </p:nvPicPr>
        <p:blipFill>
          <a:blip r:embed="rId5"/>
          <a:stretch>
            <a:fillRect/>
          </a:stretch>
        </p:blipFill>
        <p:spPr>
          <a:xfrm>
            <a:off x="8161824" y="6044019"/>
            <a:ext cx="609600" cy="609600"/>
          </a:xfrm>
          <a:prstGeom prst="rect">
            <a:avLst/>
          </a:prstGeom>
        </p:spPr>
      </p:pic>
      <p:pic>
        <p:nvPicPr>
          <p:cNvPr id="6" name="choosing a major.3gp">
            <a:hlinkClick r:id="" action="ppaction://media"/>
          </p:cNvPr>
          <p:cNvPicPr>
            <a:picLocks noChangeAspect="1"/>
          </p:cNvPicPr>
          <p:nvPr>
            <a:audioFile r:link="rId1"/>
            <p:extLst>
              <p:ext uri="{DAA4B4D4-6D71-4841-9C94-3DE7FCFB9230}">
                <p14:media xmlns:p14="http://schemas.microsoft.com/office/powerpoint/2010/main" r:embed="rId2">
                  <p14:trim st="70900" end="302544"/>
                </p14:media>
              </p:ext>
            </p:extLst>
          </p:nvPr>
        </p:nvPicPr>
        <p:blipFill>
          <a:blip r:embed="rId5"/>
          <a:stretch>
            <a:fillRect/>
          </a:stretch>
        </p:blipFill>
        <p:spPr>
          <a:xfrm>
            <a:off x="7484448" y="6053285"/>
            <a:ext cx="609600" cy="6096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0" fill="hold"/>
                                        <p:tgtEl>
                                          <p:spTgt spid="6"/>
                                        </p:tgtEl>
                                      </p:cBhvr>
                                    </p:cmd>
                                  </p:childTnLst>
                                </p:cTn>
                              </p:par>
                            </p:childTnLst>
                          </p:cTn>
                        </p:par>
                        <p:par>
                          <p:cTn id="7" fill="hold">
                            <p:stCondLst>
                              <p:cond delay="2200"/>
                            </p:stCondLst>
                            <p:childTnLst>
                              <p:par>
                                <p:cTn id="8" presetID="1" presetClass="mediacall" presetSubtype="0" fill="hold" nodeType="afterEffect">
                                  <p:stCondLst>
                                    <p:cond delay="0"/>
                                  </p:stCondLst>
                                  <p:childTnLst>
                                    <p:cmd type="call" cmd="playFrom(0.0)">
                                      <p:cBhvr>
                                        <p:cTn id="9" dur="44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cTn>
                <p:tgtEl>
                  <p:spTgt spid="6"/>
                </p:tgtEl>
              </p:cMediaNode>
            </p:audio>
            <p:audio>
              <p:cMediaNode vol="80000">
                <p:cTn id="11" fill="hold" display="0">
                  <p:stCondLst>
                    <p:cond delay="indefinite"/>
                  </p:st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8817"/>
          <a:stretch/>
        </p:blipFill>
        <p:spPr>
          <a:xfrm>
            <a:off x="6248400" y="4191000"/>
            <a:ext cx="1909266" cy="2081169"/>
          </a:xfrm>
          <a:prstGeom prst="rect">
            <a:avLst/>
          </a:prstGeom>
        </p:spPr>
      </p:pic>
      <p:sp>
        <p:nvSpPr>
          <p:cNvPr id="2" name="Title 1"/>
          <p:cNvSpPr>
            <a:spLocks noGrp="1"/>
          </p:cNvSpPr>
          <p:nvPr>
            <p:ph type="title"/>
          </p:nvPr>
        </p:nvSpPr>
        <p:spPr/>
        <p:txBody>
          <a:bodyPr/>
          <a:lstStyle/>
          <a:p>
            <a:r>
              <a:rPr lang="en-US" dirty="0" smtClean="0"/>
              <a:t>What do you value? </a:t>
            </a:r>
            <a:endParaRPr lang="en-US" dirty="0"/>
          </a:p>
        </p:txBody>
      </p:sp>
      <p:sp>
        <p:nvSpPr>
          <p:cNvPr id="3" name="Content Placeholder 2"/>
          <p:cNvSpPr>
            <a:spLocks noGrp="1"/>
          </p:cNvSpPr>
          <p:nvPr>
            <p:ph idx="1"/>
          </p:nvPr>
        </p:nvSpPr>
        <p:spPr>
          <a:xfrm>
            <a:off x="914400" y="1447799"/>
            <a:ext cx="7772400" cy="4953001"/>
          </a:xfrm>
        </p:spPr>
        <p:txBody>
          <a:bodyPr>
            <a:normAutofit/>
          </a:bodyPr>
          <a:lstStyle/>
          <a:p>
            <a:r>
              <a:rPr lang="en-US" dirty="0" smtClean="0">
                <a:latin typeface="+mj-lt"/>
              </a:rPr>
              <a:t>Keep your interests in mind as you explore your values.</a:t>
            </a:r>
          </a:p>
          <a:p>
            <a:r>
              <a:rPr lang="en-US" dirty="0" smtClean="0">
                <a:latin typeface="+mj-lt"/>
              </a:rPr>
              <a:t>What classes have you felt most worthwhile to you so far?</a:t>
            </a:r>
          </a:p>
          <a:p>
            <a:pPr lvl="1"/>
            <a:r>
              <a:rPr lang="en-US" dirty="0" smtClean="0">
                <a:latin typeface="+mj-lt"/>
              </a:rPr>
              <a:t>Why did you place that value on them?</a:t>
            </a:r>
          </a:p>
          <a:p>
            <a:r>
              <a:rPr lang="en-US" dirty="0" smtClean="0">
                <a:latin typeface="+mj-lt"/>
              </a:rPr>
              <a:t>What are the key values you hope to have in the workplace?</a:t>
            </a:r>
          </a:p>
          <a:p>
            <a:pPr lvl="1"/>
            <a:r>
              <a:rPr lang="en-US" dirty="0" smtClean="0">
                <a:latin typeface="+mj-lt"/>
              </a:rPr>
              <a:t>Leadership?</a:t>
            </a:r>
          </a:p>
          <a:p>
            <a:pPr lvl="1"/>
            <a:r>
              <a:rPr lang="en-US" dirty="0" smtClean="0">
                <a:latin typeface="+mj-lt"/>
              </a:rPr>
              <a:t>Wealth?</a:t>
            </a:r>
          </a:p>
          <a:p>
            <a:pPr lvl="1"/>
            <a:r>
              <a:rPr lang="en-US" dirty="0" smtClean="0">
                <a:latin typeface="+mj-lt"/>
              </a:rPr>
              <a:t>Fame</a:t>
            </a:r>
            <a:r>
              <a:rPr lang="en-US" dirty="0">
                <a:latin typeface="+mj-lt"/>
              </a:rPr>
              <a:t> </a:t>
            </a:r>
            <a:r>
              <a:rPr lang="en-US" dirty="0" smtClean="0">
                <a:latin typeface="+mj-lt"/>
              </a:rPr>
              <a:t>or Particular Status?</a:t>
            </a:r>
          </a:p>
          <a:p>
            <a:pPr lvl="1"/>
            <a:r>
              <a:rPr lang="en-US" dirty="0" smtClean="0">
                <a:latin typeface="+mj-lt"/>
              </a:rPr>
              <a:t>Independence?</a:t>
            </a:r>
          </a:p>
          <a:p>
            <a:pPr lvl="1"/>
            <a:endParaRPr lang="en-US" dirty="0" smtClean="0"/>
          </a:p>
          <a:p>
            <a:endParaRPr lang="en-US" dirty="0" smtClean="0"/>
          </a:p>
          <a:p>
            <a:endParaRPr lang="en-US" dirty="0"/>
          </a:p>
        </p:txBody>
      </p:sp>
      <p:pic>
        <p:nvPicPr>
          <p:cNvPr id="5" name="choosing a major.3gp">
            <a:hlinkClick r:id="" action="ppaction://media"/>
          </p:cNvPr>
          <p:cNvPicPr>
            <a:picLocks noChangeAspect="1"/>
          </p:cNvPicPr>
          <p:nvPr>
            <a:audioFile r:link="rId1"/>
            <p:extLst>
              <p:ext uri="{DAA4B4D4-6D71-4841-9C94-3DE7FCFB9230}">
                <p14:media xmlns:p14="http://schemas.microsoft.com/office/powerpoint/2010/main" r:embed="rId2">
                  <p14:trim st="93300" end="264475"/>
                </p14:media>
              </p:ext>
            </p:extLst>
          </p:nvPr>
        </p:nvPicPr>
        <p:blipFill>
          <a:blip r:embed="rId6"/>
          <a:stretch>
            <a:fillRect/>
          </a:stretch>
        </p:blipFill>
        <p:spPr>
          <a:xfrm>
            <a:off x="228600" y="6010922"/>
            <a:ext cx="609600" cy="609600"/>
          </a:xfrm>
          <a:prstGeom prst="rect">
            <a:avLst/>
          </a:prstGeom>
        </p:spPr>
      </p:pic>
      <p:pic>
        <p:nvPicPr>
          <p:cNvPr id="6" name="choosing a major.3gp">
            <a:hlinkClick r:id="" action="ppaction://media"/>
          </p:cNvPr>
          <p:cNvPicPr>
            <a:picLocks noChangeAspect="1"/>
          </p:cNvPicPr>
          <p:nvPr>
            <a:audioFile r:link="rId1"/>
            <p:extLst>
              <p:ext uri="{DAA4B4D4-6D71-4841-9C94-3DE7FCFB9230}">
                <p14:media xmlns:p14="http://schemas.microsoft.com/office/powerpoint/2010/main" r:embed="rId2">
                  <p14:trim st="113800" end="259095.7376"/>
                </p14:media>
              </p:ext>
            </p:extLst>
          </p:nvPr>
        </p:nvPicPr>
        <p:blipFill>
          <a:blip r:embed="rId6"/>
          <a:stretch>
            <a:fillRect/>
          </a:stretch>
        </p:blipFill>
        <p:spPr>
          <a:xfrm>
            <a:off x="1021307" y="6023653"/>
            <a:ext cx="609600" cy="6096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69" fill="hold"/>
                                        <p:tgtEl>
                                          <p:spTgt spid="5"/>
                                        </p:tgtEl>
                                      </p:cBhvr>
                                    </p:cmd>
                                  </p:childTnLst>
                                </p:cTn>
                              </p:par>
                            </p:childTnLst>
                          </p:cTn>
                        </p:par>
                        <p:par>
                          <p:cTn id="7" fill="hold">
                            <p:stCondLst>
                              <p:cond delay="17869"/>
                            </p:stCondLst>
                            <p:childTnLst>
                              <p:par>
                                <p:cTn id="8" presetID="1" presetClass="mediacall" presetSubtype="0" fill="hold" nodeType="afterEffect">
                                  <p:stCondLst>
                                    <p:cond delay="0"/>
                                  </p:stCondLst>
                                  <p:childTnLst>
                                    <p:cmd type="call" cmd="playFrom(0.0)">
                                      <p:cBhvr>
                                        <p:cTn id="9" dur="274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cTn>
                <p:tgtEl>
                  <p:spTgt spid="5"/>
                </p:tgtEl>
              </p:cMediaNode>
            </p:audio>
            <p:audio>
              <p:cMediaNode vol="80000">
                <p:cTn id="11" fill="hold" display="0">
                  <p:stCondLst>
                    <p:cond delay="indefinite"/>
                  </p:st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37504650"/>
              </p:ext>
            </p:extLst>
          </p:nvPr>
        </p:nvGraphicFramePr>
        <p:xfrm>
          <a:off x="685800" y="1295400"/>
          <a:ext cx="7162800" cy="274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p:cNvSpPr txBox="1">
            <a:spLocks/>
          </p:cNvSpPr>
          <p:nvPr/>
        </p:nvSpPr>
        <p:spPr>
          <a:xfrm>
            <a:off x="685800" y="4343400"/>
            <a:ext cx="7772400" cy="11430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dirty="0" smtClean="0"/>
              <a:t>Research Potential Majors</a:t>
            </a:r>
            <a:endParaRPr lang="en-US" dirty="0"/>
          </a:p>
        </p:txBody>
      </p:sp>
      <p:pic>
        <p:nvPicPr>
          <p:cNvPr id="7" name="choosing a major.3gp">
            <a:hlinkClick r:id="" action="ppaction://media"/>
          </p:cNvPr>
          <p:cNvPicPr>
            <a:picLocks noChangeAspect="1"/>
          </p:cNvPicPr>
          <p:nvPr>
            <a:audioFile r:link="rId1"/>
            <p:extLst>
              <p:ext uri="{DAA4B4D4-6D71-4841-9C94-3DE7FCFB9230}">
                <p14:media xmlns:p14="http://schemas.microsoft.com/office/powerpoint/2010/main" r:embed="rId2">
                  <p14:trim st="127200" end="242844"/>
                </p14:media>
              </p:ext>
            </p:extLst>
          </p:nvPr>
        </p:nvPicPr>
        <p:blipFill>
          <a:blip r:embed="rId9"/>
          <a:stretch>
            <a:fillRect/>
          </a:stretch>
        </p:blipFill>
        <p:spPr>
          <a:xfrm>
            <a:off x="228600" y="6071214"/>
            <a:ext cx="609600" cy="609600"/>
          </a:xfrm>
          <a:prstGeom prst="rect">
            <a:avLst/>
          </a:prstGeom>
        </p:spPr>
      </p:pic>
    </p:spTree>
    <p:extLst>
      <p:ext uri="{BB962C8B-B14F-4D97-AF65-F5344CB8AC3E}">
        <p14:creationId xmlns:p14="http://schemas.microsoft.com/office/powerpoint/2010/main" val="262487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Look for clues in your classes</a:t>
            </a:r>
            <a:endParaRPr lang="en-US" dirty="0"/>
          </a:p>
        </p:txBody>
      </p:sp>
      <p:sp>
        <p:nvSpPr>
          <p:cNvPr id="3" name="Content Placeholder 2"/>
          <p:cNvSpPr>
            <a:spLocks noGrp="1"/>
          </p:cNvSpPr>
          <p:nvPr>
            <p:ph idx="1"/>
          </p:nvPr>
        </p:nvSpPr>
        <p:spPr>
          <a:xfrm>
            <a:off x="3276600" y="1981200"/>
            <a:ext cx="5715000" cy="4191000"/>
          </a:xfrm>
        </p:spPr>
        <p:txBody>
          <a:bodyPr/>
          <a:lstStyle/>
          <a:p>
            <a:pPr marL="0" indent="0">
              <a:buNone/>
            </a:pPr>
            <a:r>
              <a:rPr lang="en-US" b="1" dirty="0">
                <a:latin typeface="+mj-lt"/>
              </a:rPr>
              <a:t>E</a:t>
            </a:r>
            <a:r>
              <a:rPr lang="en-US" b="1" dirty="0" smtClean="0">
                <a:latin typeface="+mj-lt"/>
              </a:rPr>
              <a:t>xplore your interests in your General Education classes</a:t>
            </a:r>
            <a:r>
              <a:rPr lang="en-US" dirty="0" smtClean="0">
                <a:latin typeface="+mj-lt"/>
              </a:rPr>
              <a:t>. </a:t>
            </a:r>
          </a:p>
          <a:p>
            <a:pPr lvl="1"/>
            <a:r>
              <a:rPr lang="en-US" dirty="0" smtClean="0">
                <a:latin typeface="+mj-lt"/>
              </a:rPr>
              <a:t>What do you enjoy in each subject area?</a:t>
            </a:r>
          </a:p>
          <a:p>
            <a:pPr lvl="1"/>
            <a:r>
              <a:rPr lang="en-US" dirty="0" smtClean="0">
                <a:latin typeface="+mj-lt"/>
              </a:rPr>
              <a:t>Topics that challenge you</a:t>
            </a:r>
          </a:p>
          <a:p>
            <a:pPr lvl="1"/>
            <a:r>
              <a:rPr lang="en-US" dirty="0">
                <a:latin typeface="+mj-lt"/>
              </a:rPr>
              <a:t>C</a:t>
            </a:r>
            <a:r>
              <a:rPr lang="en-US" dirty="0" smtClean="0">
                <a:latin typeface="+mj-lt"/>
              </a:rPr>
              <a:t>lass projects you look forward to</a:t>
            </a:r>
          </a:p>
          <a:p>
            <a:pPr lvl="1"/>
            <a:r>
              <a:rPr lang="en-US" dirty="0" smtClean="0">
                <a:latin typeface="+mj-lt"/>
              </a:rPr>
              <a:t>Subjects you like to spend time with</a:t>
            </a:r>
          </a:p>
          <a:p>
            <a:pPr lvl="1"/>
            <a:r>
              <a:rPr lang="en-US" dirty="0" smtClean="0">
                <a:latin typeface="+mj-lt"/>
              </a:rPr>
              <a:t>Ideas that inspire you</a:t>
            </a:r>
          </a:p>
          <a:p>
            <a:pPr lvl="1"/>
            <a:r>
              <a:rPr lang="en-US" dirty="0" smtClean="0">
                <a:latin typeface="+mj-lt"/>
              </a:rPr>
              <a:t>Tasks that speak to your interests and abilities</a:t>
            </a:r>
          </a:p>
          <a:p>
            <a:pPr lvl="1"/>
            <a:r>
              <a:rPr lang="en-US" dirty="0" smtClean="0">
                <a:latin typeface="+mj-lt"/>
              </a:rPr>
              <a:t>The kind of work you’ll be proud to do</a:t>
            </a:r>
          </a:p>
          <a:p>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75" y="2362200"/>
            <a:ext cx="2790825" cy="4114800"/>
          </a:xfrm>
          <a:prstGeom prst="rect">
            <a:avLst/>
          </a:prstGeom>
        </p:spPr>
      </p:pic>
      <p:pic>
        <p:nvPicPr>
          <p:cNvPr id="6" name="choosing a major.3gp">
            <a:hlinkClick r:id="" action="ppaction://media"/>
          </p:cNvPr>
          <p:cNvPicPr>
            <a:picLocks noChangeAspect="1"/>
          </p:cNvPicPr>
          <p:nvPr>
            <a:audioFile r:link="rId1"/>
            <p:extLst>
              <p:ext uri="{DAA4B4D4-6D71-4841-9C94-3DE7FCFB9230}">
                <p14:media xmlns:p14="http://schemas.microsoft.com/office/powerpoint/2010/main" r:embed="rId2">
                  <p14:trim st="133300" end="227244"/>
                </p14:media>
              </p:ext>
            </p:extLst>
          </p:nvPr>
        </p:nvPicPr>
        <p:blipFill>
          <a:blip r:embed="rId5"/>
          <a:stretch>
            <a:fillRect/>
          </a:stretch>
        </p:blipFill>
        <p:spPr>
          <a:xfrm>
            <a:off x="8305800" y="6060076"/>
            <a:ext cx="609600" cy="609600"/>
          </a:xfrm>
          <a:prstGeom prst="rect">
            <a:avLst/>
          </a:prstGeom>
        </p:spPr>
      </p:pic>
    </p:spTree>
    <p:extLst>
      <p:ext uri="{BB962C8B-B14F-4D97-AF65-F5344CB8AC3E}">
        <p14:creationId xmlns:p14="http://schemas.microsoft.com/office/powerpoint/2010/main" val="72093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562" t="2365" r="7812" b="1"/>
          <a:stretch/>
        </p:blipFill>
        <p:spPr>
          <a:xfrm>
            <a:off x="6781800" y="1295400"/>
            <a:ext cx="2227571" cy="2362200"/>
          </a:xfrm>
          <a:prstGeom prst="rect">
            <a:avLst/>
          </a:prstGeom>
        </p:spPr>
      </p:pic>
      <p:sp>
        <p:nvSpPr>
          <p:cNvPr id="2" name="Title 1"/>
          <p:cNvSpPr>
            <a:spLocks noGrp="1"/>
          </p:cNvSpPr>
          <p:nvPr>
            <p:ph type="title"/>
          </p:nvPr>
        </p:nvSpPr>
        <p:spPr>
          <a:xfrm>
            <a:off x="381000" y="381000"/>
            <a:ext cx="7772400" cy="1066800"/>
          </a:xfrm>
        </p:spPr>
        <p:txBody>
          <a:bodyPr>
            <a:normAutofit/>
          </a:bodyPr>
          <a:lstStyle/>
          <a:p>
            <a:r>
              <a:rPr lang="en-US" sz="4400" dirty="0" smtClean="0"/>
              <a:t>Research the major(s)</a:t>
            </a:r>
            <a:endParaRPr lang="en-US" sz="4400" dirty="0"/>
          </a:p>
        </p:txBody>
      </p:sp>
      <p:sp>
        <p:nvSpPr>
          <p:cNvPr id="3" name="Content Placeholder 2"/>
          <p:cNvSpPr>
            <a:spLocks noGrp="1"/>
          </p:cNvSpPr>
          <p:nvPr>
            <p:ph idx="1"/>
          </p:nvPr>
        </p:nvSpPr>
        <p:spPr>
          <a:xfrm>
            <a:off x="457200" y="1600200"/>
            <a:ext cx="7772400" cy="4800600"/>
          </a:xfrm>
        </p:spPr>
        <p:txBody>
          <a:bodyPr>
            <a:normAutofit/>
          </a:bodyPr>
          <a:lstStyle/>
          <a:p>
            <a:r>
              <a:rPr lang="en-US" dirty="0" smtClean="0">
                <a:latin typeface="+mj-lt"/>
              </a:rPr>
              <a:t>Make a list </a:t>
            </a:r>
            <a:r>
              <a:rPr lang="en-US" dirty="0">
                <a:latin typeface="+mj-lt"/>
              </a:rPr>
              <a:t>your top </a:t>
            </a:r>
            <a:r>
              <a:rPr lang="en-US" dirty="0" smtClean="0">
                <a:latin typeface="+mj-lt"/>
              </a:rPr>
              <a:t>3 - 5 </a:t>
            </a:r>
            <a:r>
              <a:rPr lang="en-US" dirty="0">
                <a:latin typeface="+mj-lt"/>
              </a:rPr>
              <a:t>majors</a:t>
            </a:r>
          </a:p>
          <a:p>
            <a:r>
              <a:rPr lang="en-US" dirty="0" smtClean="0">
                <a:latin typeface="+mj-lt"/>
              </a:rPr>
              <a:t>What are the requirements of the major?</a:t>
            </a:r>
          </a:p>
          <a:p>
            <a:pPr lvl="1"/>
            <a:r>
              <a:rPr lang="en-US" dirty="0" smtClean="0">
                <a:latin typeface="+mj-lt"/>
              </a:rPr>
              <a:t>Do you have to apply?</a:t>
            </a:r>
          </a:p>
          <a:p>
            <a:pPr lvl="1"/>
            <a:r>
              <a:rPr lang="en-US" dirty="0" smtClean="0">
                <a:latin typeface="+mj-lt"/>
              </a:rPr>
              <a:t>Do you need a certain GPA or ACT?</a:t>
            </a:r>
          </a:p>
          <a:p>
            <a:pPr lvl="1"/>
            <a:r>
              <a:rPr lang="en-US" dirty="0" smtClean="0">
                <a:latin typeface="+mj-lt"/>
              </a:rPr>
              <a:t>What are the prerequisite courses?</a:t>
            </a:r>
          </a:p>
          <a:p>
            <a:pPr lvl="1"/>
            <a:r>
              <a:rPr lang="en-US" dirty="0" smtClean="0">
                <a:latin typeface="+mj-lt"/>
              </a:rPr>
              <a:t>How long will it take me to finish this degree?</a:t>
            </a:r>
          </a:p>
          <a:p>
            <a:r>
              <a:rPr lang="en-US" dirty="0" smtClean="0">
                <a:latin typeface="+mj-lt"/>
              </a:rPr>
              <a:t>What are some possible career options of each major?</a:t>
            </a:r>
          </a:p>
          <a:p>
            <a:pPr lvl="1"/>
            <a:r>
              <a:rPr lang="en-US" dirty="0" smtClean="0">
                <a:latin typeface="+mj-lt"/>
              </a:rPr>
              <a:t>Check out our </a:t>
            </a:r>
            <a:r>
              <a:rPr lang="en-US" dirty="0" smtClean="0">
                <a:latin typeface="+mj-lt"/>
                <a:hlinkClick r:id="rId5"/>
              </a:rPr>
              <a:t>“What can you do with a major in….at Shawnee State University?”</a:t>
            </a:r>
            <a:r>
              <a:rPr lang="en-US" u="sng" dirty="0" smtClean="0">
                <a:latin typeface="+mj-lt"/>
                <a:hlinkClick r:id="rId5"/>
              </a:rPr>
              <a:t> </a:t>
            </a:r>
            <a:r>
              <a:rPr lang="en-US" dirty="0" smtClean="0">
                <a:latin typeface="+mj-lt"/>
              </a:rPr>
              <a:t>on your Focus 2 results or visit </a:t>
            </a:r>
            <a:r>
              <a:rPr lang="en-US" dirty="0" smtClean="0">
                <a:latin typeface="+mj-lt"/>
                <a:hlinkClick r:id="rId6"/>
              </a:rPr>
              <a:t>Buzzfile</a:t>
            </a:r>
            <a:r>
              <a:rPr lang="en-US" dirty="0" smtClean="0">
                <a:latin typeface="+mj-lt"/>
              </a:rPr>
              <a:t>.  </a:t>
            </a:r>
            <a:endParaRPr lang="en-US" dirty="0">
              <a:latin typeface="+mj-lt"/>
            </a:endParaRPr>
          </a:p>
        </p:txBody>
      </p:sp>
      <p:pic>
        <p:nvPicPr>
          <p:cNvPr id="5" name="choosing a major.3gp">
            <a:hlinkClick r:id="" action="ppaction://media"/>
          </p:cNvPr>
          <p:cNvPicPr>
            <a:picLocks noChangeAspect="1"/>
          </p:cNvPicPr>
          <p:nvPr>
            <a:audioFile r:link="rId1"/>
            <p:extLst>
              <p:ext uri="{DAA4B4D4-6D71-4841-9C94-3DE7FCFB9230}">
                <p14:media xmlns:p14="http://schemas.microsoft.com/office/powerpoint/2010/main" r:embed="rId2">
                  <p14:trim st="149200" end="192944"/>
                </p14:media>
              </p:ext>
            </p:extLst>
          </p:nvPr>
        </p:nvPicPr>
        <p:blipFill>
          <a:blip r:embed="rId7"/>
          <a:stretch>
            <a:fillRect/>
          </a:stretch>
        </p:blipFill>
        <p:spPr>
          <a:xfrm>
            <a:off x="228600" y="6037800"/>
            <a:ext cx="609600" cy="6096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5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1401575"/>
              </p:ext>
            </p:extLst>
          </p:nvPr>
        </p:nvGraphicFramePr>
        <p:xfrm>
          <a:off x="685800" y="1295400"/>
          <a:ext cx="7162800" cy="274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p:cNvSpPr txBox="1">
            <a:spLocks/>
          </p:cNvSpPr>
          <p:nvPr/>
        </p:nvSpPr>
        <p:spPr>
          <a:xfrm>
            <a:off x="685800" y="4267200"/>
            <a:ext cx="7772400" cy="11430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dirty="0" smtClean="0"/>
              <a:t>Narrow your Options</a:t>
            </a:r>
            <a:endParaRPr lang="en-US" dirty="0"/>
          </a:p>
        </p:txBody>
      </p:sp>
      <p:pic>
        <p:nvPicPr>
          <p:cNvPr id="5" name="choosing a major.3gp">
            <a:hlinkClick r:id="" action="ppaction://media"/>
          </p:cNvPr>
          <p:cNvPicPr>
            <a:picLocks noChangeAspect="1"/>
          </p:cNvPicPr>
          <p:nvPr>
            <a:audioFile r:link="rId1"/>
            <p:extLst>
              <p:ext uri="{DAA4B4D4-6D71-4841-9C94-3DE7FCFB9230}">
                <p14:media xmlns:p14="http://schemas.microsoft.com/office/powerpoint/2010/main" r:embed="rId2">
                  <p14:trim st="184200" end="188270.2528"/>
                </p14:media>
              </p:ext>
            </p:extLst>
          </p:nvPr>
        </p:nvPicPr>
        <p:blipFill>
          <a:blip r:embed="rId9"/>
          <a:stretch>
            <a:fillRect/>
          </a:stretch>
        </p:blipFill>
        <p:spPr>
          <a:xfrm>
            <a:off x="228600" y="6037800"/>
            <a:ext cx="609600" cy="609600"/>
          </a:xfrm>
          <a:prstGeom prst="rect">
            <a:avLst/>
          </a:prstGeom>
        </p:spPr>
      </p:pic>
    </p:spTree>
    <p:extLst>
      <p:ext uri="{BB962C8B-B14F-4D97-AF65-F5344CB8AC3E}">
        <p14:creationId xmlns:p14="http://schemas.microsoft.com/office/powerpoint/2010/main" val="32690426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305800" cy="4495800"/>
          </a:xfrm>
        </p:spPr>
        <p:txBody>
          <a:bodyPr>
            <a:normAutofit lnSpcReduction="10000"/>
          </a:bodyPr>
          <a:lstStyle/>
          <a:p>
            <a:r>
              <a:rPr lang="en-US" sz="3000" b="1" dirty="0" smtClean="0"/>
              <a:t>Conduct informational interviews</a:t>
            </a:r>
          </a:p>
          <a:p>
            <a:r>
              <a:rPr lang="en-US" sz="3000" b="1" dirty="0" smtClean="0"/>
              <a:t>Job shadowing</a:t>
            </a:r>
          </a:p>
          <a:p>
            <a:endParaRPr lang="en-US" sz="3600" dirty="0" smtClean="0"/>
          </a:p>
          <a:p>
            <a:endParaRPr lang="en-US" sz="3600" dirty="0" smtClean="0"/>
          </a:p>
          <a:p>
            <a:endParaRPr lang="en-US" sz="3600" dirty="0"/>
          </a:p>
          <a:p>
            <a:r>
              <a:rPr lang="en-US" sz="3200" i="1" dirty="0" smtClean="0"/>
              <a:t>This will also allow you to make valuable  connections with professionals in the field you are entering!</a:t>
            </a:r>
          </a:p>
          <a:p>
            <a:endParaRPr 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845593"/>
            <a:ext cx="12096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1950" y="845593"/>
            <a:ext cx="100965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hoosing a major.3gp">
            <a:hlinkClick r:id="" action="ppaction://media"/>
          </p:cNvPr>
          <p:cNvPicPr>
            <a:picLocks noChangeAspect="1"/>
          </p:cNvPicPr>
          <p:nvPr>
            <a:audioFile r:link="rId1"/>
            <p:extLst>
              <p:ext uri="{DAA4B4D4-6D71-4841-9C94-3DE7FCFB9230}">
                <p14:media xmlns:p14="http://schemas.microsoft.com/office/powerpoint/2010/main" r:embed="rId2">
                  <p14:trim st="189600" end="175944"/>
                </p14:media>
              </p:ext>
            </p:extLst>
          </p:nvPr>
        </p:nvPicPr>
        <p:blipFill>
          <a:blip r:embed="rId6"/>
          <a:stretch>
            <a:fillRect/>
          </a:stretch>
        </p:blipFill>
        <p:spPr>
          <a:xfrm>
            <a:off x="228600" y="6037800"/>
            <a:ext cx="609600" cy="609600"/>
          </a:xfrm>
          <a:prstGeom prst="rect">
            <a:avLst/>
          </a:prstGeom>
        </p:spPr>
      </p:pic>
    </p:spTree>
    <p:extLst>
      <p:ext uri="{BB962C8B-B14F-4D97-AF65-F5344CB8AC3E}">
        <p14:creationId xmlns:p14="http://schemas.microsoft.com/office/powerpoint/2010/main" val="26099765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 you narrow your choices…</a:t>
            </a:r>
            <a:endParaRPr lang="en-US" dirty="0"/>
          </a:p>
        </p:txBody>
      </p:sp>
      <p:sp>
        <p:nvSpPr>
          <p:cNvPr id="3" name="Content Placeholder 2"/>
          <p:cNvSpPr>
            <a:spLocks noGrp="1"/>
          </p:cNvSpPr>
          <p:nvPr>
            <p:ph idx="1"/>
          </p:nvPr>
        </p:nvSpPr>
        <p:spPr/>
        <p:txBody>
          <a:bodyPr/>
          <a:lstStyle/>
          <a:p>
            <a:r>
              <a:rPr lang="en-US" dirty="0" smtClean="0">
                <a:latin typeface="+mj-lt"/>
              </a:rPr>
              <a:t>Watch out for “should” advice, as in “you really </a:t>
            </a:r>
            <a:r>
              <a:rPr lang="en-US" i="1" dirty="0" smtClean="0">
                <a:latin typeface="+mj-lt"/>
              </a:rPr>
              <a:t>should</a:t>
            </a:r>
            <a:r>
              <a:rPr lang="en-US" dirty="0" smtClean="0">
                <a:latin typeface="+mj-lt"/>
              </a:rPr>
              <a:t> go into nursing.”</a:t>
            </a:r>
          </a:p>
          <a:p>
            <a:r>
              <a:rPr lang="en-US" dirty="0" smtClean="0">
                <a:latin typeface="+mj-lt"/>
              </a:rPr>
              <a:t>Don’t let others be your only influence – It’s </a:t>
            </a:r>
            <a:r>
              <a:rPr lang="en-US" b="1" i="1" dirty="0" smtClean="0">
                <a:latin typeface="+mj-lt"/>
              </a:rPr>
              <a:t>your</a:t>
            </a:r>
            <a:r>
              <a:rPr lang="en-US" dirty="0" smtClean="0">
                <a:latin typeface="+mj-lt"/>
              </a:rPr>
              <a:t> decision!</a:t>
            </a:r>
          </a:p>
          <a:p>
            <a:r>
              <a:rPr lang="en-US" dirty="0" smtClean="0">
                <a:latin typeface="+mj-lt"/>
              </a:rPr>
              <a:t>Gather the facts, work through the thoughts and emotions and make your decision.</a:t>
            </a:r>
          </a:p>
          <a:p>
            <a:r>
              <a:rPr lang="en-US" dirty="0" smtClean="0">
                <a:latin typeface="+mj-lt"/>
              </a:rPr>
              <a:t>Trust yourself!</a:t>
            </a:r>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3810000"/>
            <a:ext cx="2857500" cy="2857500"/>
          </a:xfrm>
          <a:prstGeom prst="rect">
            <a:avLst/>
          </a:prstGeom>
        </p:spPr>
      </p:pic>
      <p:pic>
        <p:nvPicPr>
          <p:cNvPr id="5" name="choosing a major.3gp">
            <a:hlinkClick r:id="" action="ppaction://media"/>
          </p:cNvPr>
          <p:cNvPicPr>
            <a:picLocks noChangeAspect="1"/>
          </p:cNvPicPr>
          <p:nvPr>
            <a:audioFile r:link="rId1"/>
            <p:extLst>
              <p:ext uri="{DAA4B4D4-6D71-4841-9C94-3DE7FCFB9230}">
                <p14:media xmlns:p14="http://schemas.microsoft.com/office/powerpoint/2010/main" r:embed="rId2">
                  <p14:trim st="199700" end="145544"/>
                </p14:media>
              </p:ext>
            </p:extLst>
          </p:nvPr>
        </p:nvPicPr>
        <p:blipFill>
          <a:blip r:embed="rId6"/>
          <a:stretch>
            <a:fillRect/>
          </a:stretch>
        </p:blipFill>
        <p:spPr>
          <a:xfrm>
            <a:off x="228600" y="6037800"/>
            <a:ext cx="609600" cy="6096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33400"/>
            <a:ext cx="4114800" cy="6172200"/>
          </a:xfrm>
          <a:prstGeom prst="rect">
            <a:avLst/>
          </a:prstGeom>
        </p:spPr>
      </p:pic>
      <p:sp>
        <p:nvSpPr>
          <p:cNvPr id="3" name="TextBox 2"/>
          <p:cNvSpPr txBox="1"/>
          <p:nvPr/>
        </p:nvSpPr>
        <p:spPr>
          <a:xfrm>
            <a:off x="4724400" y="2590800"/>
            <a:ext cx="3962400" cy="1200329"/>
          </a:xfrm>
          <a:prstGeom prst="rect">
            <a:avLst/>
          </a:prstGeom>
          <a:noFill/>
        </p:spPr>
        <p:txBody>
          <a:bodyPr wrap="square" rtlCol="0">
            <a:spAutoFit/>
          </a:bodyPr>
          <a:lstStyle/>
          <a:p>
            <a:pPr algn="ctr"/>
            <a:r>
              <a:rPr lang="en-US" sz="3600" b="1" i="1" dirty="0"/>
              <a:t>- </a:t>
            </a:r>
            <a:r>
              <a:rPr lang="en-US" sz="3600" i="1" dirty="0"/>
              <a:t>it’s what this is all about, right?</a:t>
            </a:r>
          </a:p>
        </p:txBody>
      </p:sp>
      <p:sp>
        <p:nvSpPr>
          <p:cNvPr id="4" name="Rectangle 3"/>
          <p:cNvSpPr/>
          <p:nvPr/>
        </p:nvSpPr>
        <p:spPr>
          <a:xfrm>
            <a:off x="4859214" y="4038600"/>
            <a:ext cx="3827586" cy="954107"/>
          </a:xfrm>
          <a:prstGeom prst="rect">
            <a:avLst/>
          </a:prstGeom>
        </p:spPr>
        <p:txBody>
          <a:bodyPr wrap="square">
            <a:spAutoFit/>
          </a:bodyPr>
          <a:lstStyle/>
          <a:p>
            <a:r>
              <a:rPr lang="en-US" sz="2800" dirty="0">
                <a:hlinkClick r:id="rId3"/>
              </a:rPr>
              <a:t>https://www.youtube.com/watch?v=IpCxP25krpY</a:t>
            </a:r>
            <a:r>
              <a:rPr lang="en-US" sz="2800" dirty="0"/>
              <a:t> </a:t>
            </a:r>
          </a:p>
        </p:txBody>
      </p:sp>
    </p:spTree>
    <p:extLst>
      <p:ext uri="{BB962C8B-B14F-4D97-AF65-F5344CB8AC3E}">
        <p14:creationId xmlns:p14="http://schemas.microsoft.com/office/powerpoint/2010/main" val="237654530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22" y="1447800"/>
            <a:ext cx="7772400" cy="1057275"/>
          </a:xfrm>
        </p:spPr>
        <p:txBody>
          <a:bodyPr>
            <a:normAutofit/>
          </a:bodyPr>
          <a:lstStyle/>
          <a:p>
            <a:r>
              <a:rPr lang="en-US" sz="4400" dirty="0" smtClean="0"/>
              <a:t>Being uncertain is okay</a:t>
            </a:r>
            <a:endParaRPr lang="en-US" sz="4400" dirty="0"/>
          </a:p>
        </p:txBody>
      </p:sp>
      <p:sp>
        <p:nvSpPr>
          <p:cNvPr id="3" name="Content Placeholder 2"/>
          <p:cNvSpPr>
            <a:spLocks noGrp="1"/>
          </p:cNvSpPr>
          <p:nvPr>
            <p:ph type="body" idx="1"/>
          </p:nvPr>
        </p:nvSpPr>
        <p:spPr>
          <a:xfrm>
            <a:off x="722313" y="2547938"/>
            <a:ext cx="7772400" cy="500062"/>
          </a:xfrm>
        </p:spPr>
        <p:txBody>
          <a:bodyPr>
            <a:noAutofit/>
          </a:bodyPr>
          <a:lstStyle/>
          <a:p>
            <a:pPr marL="0" indent="0" algn="r">
              <a:buNone/>
            </a:pPr>
            <a:r>
              <a:rPr lang="en-US" sz="3200" i="1" dirty="0" smtClean="0">
                <a:latin typeface="+mj-lt"/>
              </a:rPr>
              <a:t>…It’s all part of the process!</a:t>
            </a:r>
          </a:p>
        </p:txBody>
      </p:sp>
      <p:sp>
        <p:nvSpPr>
          <p:cNvPr id="5" name="Content Placeholder 2"/>
          <p:cNvSpPr txBox="1">
            <a:spLocks/>
          </p:cNvSpPr>
          <p:nvPr/>
        </p:nvSpPr>
        <p:spPr>
          <a:xfrm>
            <a:off x="1066800" y="4800600"/>
            <a:ext cx="7010400" cy="2057400"/>
          </a:xfrm>
          <a:prstGeom prst="rect">
            <a:avLst/>
          </a:prstGeom>
        </p:spPr>
        <p:txBody>
          <a:bodyPr anchor="t" anchorCtr="0">
            <a:normAutofit/>
          </a:bodyPr>
          <a:lstStyle>
            <a:lvl1pPr marL="0" indent="0" algn="l" rtl="0"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l" rtl="0"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en-US" dirty="0" smtClean="0">
                <a:latin typeface="+mj-lt"/>
              </a:rPr>
              <a:t>No matter where you are in the process of determining your major, this presentation will show you resources that can help you narrow your options.</a:t>
            </a:r>
            <a:endParaRPr lang="en-US" dirty="0">
              <a:latin typeface="+mj-lt"/>
            </a:endParaRPr>
          </a:p>
        </p:txBody>
      </p:sp>
      <p:pic>
        <p:nvPicPr>
          <p:cNvPr id="6" name="choosing a major.3gp">
            <a:hlinkClick r:id="" action="ppaction://media"/>
          </p:cNvPr>
          <p:cNvPicPr>
            <a:picLocks noChangeAspect="1"/>
          </p:cNvPicPr>
          <p:nvPr>
            <a:audioFile r:link="rId1"/>
            <p:extLst>
              <p:ext uri="{DAA4B4D4-6D71-4841-9C94-3DE7FCFB9230}">
                <p14:media xmlns:p14="http://schemas.microsoft.com/office/powerpoint/2010/main" r:embed="rId2">
                  <p14:trim st="9600" end="353444"/>
                </p14:media>
              </p:ext>
            </p:extLst>
          </p:nvPr>
        </p:nvPicPr>
        <p:blipFill>
          <a:blip r:embed="rId5"/>
          <a:stretch>
            <a:fillRect/>
          </a:stretch>
        </p:blipFill>
        <p:spPr>
          <a:xfrm>
            <a:off x="381000" y="6034753"/>
            <a:ext cx="609600" cy="6096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normAutofit/>
          </a:bodyPr>
          <a:lstStyle/>
          <a:p>
            <a:r>
              <a:rPr lang="en-US" dirty="0" smtClean="0"/>
              <a:t>Which major is best for you?</a:t>
            </a:r>
            <a:endParaRPr lang="en-US" dirty="0"/>
          </a:p>
        </p:txBody>
      </p:sp>
      <p:sp>
        <p:nvSpPr>
          <p:cNvPr id="3" name="Content Placeholder 2"/>
          <p:cNvSpPr>
            <a:spLocks noGrp="1"/>
          </p:cNvSpPr>
          <p:nvPr>
            <p:ph idx="1"/>
          </p:nvPr>
        </p:nvSpPr>
        <p:spPr>
          <a:xfrm>
            <a:off x="685800" y="1752600"/>
            <a:ext cx="7772400" cy="4572000"/>
          </a:xfrm>
        </p:spPr>
        <p:txBody>
          <a:bodyPr>
            <a:normAutofit lnSpcReduction="10000"/>
          </a:bodyPr>
          <a:lstStyle/>
          <a:p>
            <a:r>
              <a:rPr lang="en-US" dirty="0" smtClean="0">
                <a:latin typeface="+mj-lt"/>
              </a:rPr>
              <a:t>Talk to your </a:t>
            </a:r>
            <a:r>
              <a:rPr lang="en-US" b="1" dirty="0">
                <a:latin typeface="+mj-lt"/>
              </a:rPr>
              <a:t>Academic Advisor</a:t>
            </a:r>
          </a:p>
          <a:p>
            <a:pPr lvl="1"/>
            <a:r>
              <a:rPr lang="en-US" dirty="0">
                <a:latin typeface="+mj-lt"/>
              </a:rPr>
              <a:t>Do you qualify for the program?</a:t>
            </a:r>
          </a:p>
          <a:p>
            <a:pPr lvl="1"/>
            <a:r>
              <a:rPr lang="en-US" dirty="0">
                <a:latin typeface="+mj-lt"/>
              </a:rPr>
              <a:t>How long would it take for you to complete the degree?</a:t>
            </a:r>
          </a:p>
          <a:p>
            <a:r>
              <a:rPr lang="en-US" dirty="0" smtClean="0">
                <a:latin typeface="+mj-lt"/>
              </a:rPr>
              <a:t>Ask </a:t>
            </a:r>
            <a:r>
              <a:rPr lang="en-US" b="1" dirty="0" smtClean="0">
                <a:latin typeface="+mj-lt"/>
              </a:rPr>
              <a:t>Faculty</a:t>
            </a:r>
            <a:r>
              <a:rPr lang="en-US" dirty="0" smtClean="0">
                <a:latin typeface="+mj-lt"/>
              </a:rPr>
              <a:t> </a:t>
            </a:r>
            <a:r>
              <a:rPr lang="en-US" dirty="0">
                <a:latin typeface="+mj-lt"/>
              </a:rPr>
              <a:t>and </a:t>
            </a:r>
            <a:r>
              <a:rPr lang="en-US" b="1" dirty="0">
                <a:latin typeface="+mj-lt"/>
              </a:rPr>
              <a:t>Department Chairs</a:t>
            </a:r>
          </a:p>
          <a:p>
            <a:pPr lvl="1"/>
            <a:r>
              <a:rPr lang="en-US" dirty="0">
                <a:latin typeface="+mj-lt"/>
              </a:rPr>
              <a:t>They know their majors inside and </a:t>
            </a:r>
            <a:r>
              <a:rPr lang="en-US" dirty="0" smtClean="0">
                <a:latin typeface="+mj-lt"/>
              </a:rPr>
              <a:t>out</a:t>
            </a:r>
          </a:p>
          <a:p>
            <a:pPr lvl="1"/>
            <a:r>
              <a:rPr lang="en-US" dirty="0" smtClean="0">
                <a:latin typeface="+mj-lt"/>
              </a:rPr>
              <a:t>They may be able to connect you with other students</a:t>
            </a:r>
            <a:endParaRPr lang="en-US" dirty="0">
              <a:latin typeface="+mj-lt"/>
            </a:endParaRPr>
          </a:p>
          <a:p>
            <a:r>
              <a:rPr lang="en-US" dirty="0" smtClean="0">
                <a:latin typeface="+mj-lt"/>
              </a:rPr>
              <a:t>Meet with a </a:t>
            </a:r>
            <a:r>
              <a:rPr lang="en-US" b="1" dirty="0" smtClean="0">
                <a:latin typeface="+mj-lt"/>
              </a:rPr>
              <a:t>Career Counselor </a:t>
            </a:r>
            <a:r>
              <a:rPr lang="en-US" dirty="0" smtClean="0">
                <a:latin typeface="+mj-lt"/>
              </a:rPr>
              <a:t>to determine if your interests and abilities match the major</a:t>
            </a:r>
          </a:p>
          <a:p>
            <a:pPr lvl="1"/>
            <a:r>
              <a:rPr lang="en-US" dirty="0" smtClean="0">
                <a:latin typeface="+mj-lt"/>
              </a:rPr>
              <a:t>Career </a:t>
            </a:r>
            <a:r>
              <a:rPr lang="en-US" dirty="0">
                <a:latin typeface="+mj-lt"/>
              </a:rPr>
              <a:t>Exploration and Development is a multi-year </a:t>
            </a:r>
            <a:r>
              <a:rPr lang="en-US" dirty="0" smtClean="0">
                <a:latin typeface="+mj-lt"/>
              </a:rPr>
              <a:t>process. Counselors </a:t>
            </a:r>
            <a:r>
              <a:rPr lang="en-US" dirty="0">
                <a:latin typeface="+mj-lt"/>
              </a:rPr>
              <a:t>can assist you </a:t>
            </a:r>
            <a:r>
              <a:rPr lang="en-US" dirty="0" smtClean="0">
                <a:latin typeface="+mj-lt"/>
              </a:rPr>
              <a:t>throughout </a:t>
            </a:r>
            <a:r>
              <a:rPr lang="en-US" dirty="0">
                <a:latin typeface="+mj-lt"/>
              </a:rPr>
              <a:t>your studies</a:t>
            </a:r>
          </a:p>
          <a:p>
            <a:r>
              <a:rPr lang="en-US" dirty="0" smtClean="0">
                <a:latin typeface="+mj-lt"/>
              </a:rPr>
              <a:t>Ask yourself, </a:t>
            </a:r>
            <a:r>
              <a:rPr lang="en-US" i="1" dirty="0" smtClean="0">
                <a:latin typeface="+mj-lt"/>
              </a:rPr>
              <a:t>Am I </a:t>
            </a:r>
            <a:r>
              <a:rPr lang="en-US" i="1" dirty="0">
                <a:latin typeface="+mj-lt"/>
              </a:rPr>
              <a:t>prepared to put in the necessary time to complete the coursework?</a:t>
            </a:r>
          </a:p>
          <a:p>
            <a:endParaRPr lang="en-US" dirty="0"/>
          </a:p>
        </p:txBody>
      </p:sp>
      <p:pic>
        <p:nvPicPr>
          <p:cNvPr id="4" name="Picture 2" descr="D:\Users\sbautista\AppData\Local\Microsoft\Windows\Temporary Internet Files\Content.IE5\TF5UJUQ5\MC90004877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769" y="609600"/>
            <a:ext cx="164214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choosing a major.3gp">
            <a:hlinkClick r:id="" action="ppaction://media"/>
          </p:cNvPr>
          <p:cNvPicPr>
            <a:picLocks noChangeAspect="1"/>
          </p:cNvPicPr>
          <p:nvPr>
            <a:audioFile r:link="rId1"/>
            <p:extLst>
              <p:ext uri="{DAA4B4D4-6D71-4841-9C94-3DE7FCFB9230}">
                <p14:media xmlns:p14="http://schemas.microsoft.com/office/powerpoint/2010/main" r:embed="rId2">
                  <p14:trim st="230600" end="118944"/>
                </p14:media>
              </p:ext>
            </p:extLst>
          </p:nvPr>
        </p:nvPicPr>
        <p:blipFill>
          <a:blip r:embed="rId5"/>
          <a:stretch>
            <a:fillRect/>
          </a:stretch>
        </p:blipFill>
        <p:spPr>
          <a:xfrm>
            <a:off x="228600" y="6037800"/>
            <a:ext cx="609600" cy="609600"/>
          </a:xfrm>
          <a:prstGeom prst="rect">
            <a:avLst/>
          </a:prstGeom>
        </p:spPr>
      </p:pic>
      <p:pic>
        <p:nvPicPr>
          <p:cNvPr id="6" name="choosing a major.3gp">
            <a:hlinkClick r:id="" action="ppaction://media"/>
          </p:cNvPr>
          <p:cNvPicPr>
            <a:picLocks noChangeAspect="1"/>
          </p:cNvPicPr>
          <p:nvPr>
            <a:audioFile r:link="rId1"/>
            <p:extLst>
              <p:ext uri="{DAA4B4D4-6D71-4841-9C94-3DE7FCFB9230}">
                <p14:media xmlns:p14="http://schemas.microsoft.com/office/powerpoint/2010/main" r:embed="rId2">
                  <p14:trim st="259992.2688" end="100410.7968"/>
                </p14:media>
              </p:ext>
            </p:extLst>
          </p:nvPr>
        </p:nvPicPr>
        <p:blipFill>
          <a:blip r:embed="rId5"/>
          <a:stretch>
            <a:fillRect/>
          </a:stretch>
        </p:blipFill>
        <p:spPr>
          <a:xfrm>
            <a:off x="990600" y="6037800"/>
            <a:ext cx="609600" cy="6096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100" fill="hold"/>
                                        <p:tgtEl>
                                          <p:spTgt spid="5"/>
                                        </p:tgtEl>
                                      </p:cBhvr>
                                    </p:cmd>
                                  </p:childTnLst>
                                </p:cTn>
                              </p:par>
                            </p:childTnLst>
                          </p:cTn>
                        </p:par>
                        <p:par>
                          <p:cTn id="7" fill="hold">
                            <p:stCondLst>
                              <p:cond delay="26100"/>
                            </p:stCondLst>
                            <p:childTnLst>
                              <p:par>
                                <p:cTn id="8" presetID="1" presetClass="mediacall" presetSubtype="0" fill="hold" nodeType="afterEffect">
                                  <p:stCondLst>
                                    <p:cond delay="0"/>
                                  </p:stCondLst>
                                  <p:childTnLst>
                                    <p:cmd type="call" cmd="playFrom(0.0)">
                                      <p:cBhvr>
                                        <p:cTn id="9" dur="152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cTn>
                <p:tgtEl>
                  <p:spTgt spid="5"/>
                </p:tgtEl>
              </p:cMediaNode>
            </p:audio>
            <p:audio>
              <p:cMediaNode vol="80000">
                <p:cTn id="11" fill="hold" display="0">
                  <p:stCondLst>
                    <p:cond delay="indefinite"/>
                  </p:st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sbautista\AppData\Local\Microsoft\Windows\Temporary Internet Files\Content.IE5\C6NJ34ZM\MC900434667[1].wmf"/>
          <p:cNvPicPr>
            <a:picLocks noChangeAspect="1" noChangeArrowheads="1"/>
          </p:cNvPicPr>
          <p:nvPr/>
        </p:nvPicPr>
        <p:blipFill>
          <a:blip r:embed="rId5">
            <a:lum bright="93000" contrast="-14000"/>
            <a:extLst>
              <a:ext uri="{28A0092B-C50C-407E-A947-70E740481C1C}">
                <a14:useLocalDpi xmlns:a14="http://schemas.microsoft.com/office/drawing/2010/main" val="0"/>
              </a:ext>
            </a:extLst>
          </a:blip>
          <a:srcRect/>
          <a:stretch>
            <a:fillRect/>
          </a:stretch>
        </p:blipFill>
        <p:spPr bwMode="auto">
          <a:xfrm>
            <a:off x="228600" y="152400"/>
            <a:ext cx="8763000" cy="655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3900" y="152400"/>
            <a:ext cx="7772400" cy="1143000"/>
          </a:xfrm>
        </p:spPr>
        <p:txBody>
          <a:bodyPr/>
          <a:lstStyle/>
          <a:p>
            <a:r>
              <a:rPr lang="en-US" dirty="0" smtClean="0"/>
              <a:t>Keep in mind…</a:t>
            </a:r>
            <a:endParaRPr lang="en-US" dirty="0"/>
          </a:p>
        </p:txBody>
      </p:sp>
      <p:sp>
        <p:nvSpPr>
          <p:cNvPr id="3" name="Content Placeholder 2"/>
          <p:cNvSpPr>
            <a:spLocks noGrp="1"/>
          </p:cNvSpPr>
          <p:nvPr>
            <p:ph idx="1"/>
          </p:nvPr>
        </p:nvSpPr>
        <p:spPr>
          <a:xfrm>
            <a:off x="914400" y="1524000"/>
            <a:ext cx="7772400" cy="4495800"/>
          </a:xfrm>
        </p:spPr>
        <p:txBody>
          <a:bodyPr/>
          <a:lstStyle/>
          <a:p>
            <a:r>
              <a:rPr lang="en-US" dirty="0" smtClean="0">
                <a:latin typeface="+mj-lt"/>
              </a:rPr>
              <a:t>After choosing a major, you can use this same process to refine your decisions within the major.</a:t>
            </a:r>
          </a:p>
          <a:p>
            <a:r>
              <a:rPr lang="en-US" dirty="0" smtClean="0">
                <a:latin typeface="+mj-lt"/>
              </a:rPr>
              <a:t>Career Development is a process of making informed decisions throughout your studies.  </a:t>
            </a:r>
          </a:p>
          <a:p>
            <a:r>
              <a:rPr lang="en-US" dirty="0" smtClean="0">
                <a:latin typeface="+mj-lt"/>
              </a:rPr>
              <a:t>The skills you develop in research, self-assessment, and decision-making will serve you well. </a:t>
            </a:r>
            <a:r>
              <a:rPr lang="en-US" b="1" dirty="0" smtClean="0">
                <a:latin typeface="+mj-lt"/>
              </a:rPr>
              <a:t>Studies show that the average professional changes careers six to ten times.</a:t>
            </a:r>
            <a:endParaRPr lang="en-US" b="1" dirty="0">
              <a:latin typeface="+mj-lt"/>
            </a:endParaRPr>
          </a:p>
        </p:txBody>
      </p:sp>
      <p:pic>
        <p:nvPicPr>
          <p:cNvPr id="5" name="choosing a major.3gp">
            <a:hlinkClick r:id="" action="ppaction://media"/>
          </p:cNvPr>
          <p:cNvPicPr>
            <a:picLocks noChangeAspect="1"/>
          </p:cNvPicPr>
          <p:nvPr>
            <a:audioFile r:link="rId1"/>
            <p:extLst>
              <p:ext uri="{DAA4B4D4-6D71-4841-9C94-3DE7FCFB9230}">
                <p14:media xmlns:p14="http://schemas.microsoft.com/office/powerpoint/2010/main" r:embed="rId2">
                  <p14:trim st="276500" end="83244"/>
                </p14:media>
              </p:ext>
            </p:extLst>
          </p:nvPr>
        </p:nvPicPr>
        <p:blipFill>
          <a:blip r:embed="rId6"/>
          <a:stretch>
            <a:fillRect/>
          </a:stretch>
        </p:blipFill>
        <p:spPr>
          <a:xfrm>
            <a:off x="228600" y="6096000"/>
            <a:ext cx="609600" cy="609600"/>
          </a:xfrm>
          <a:prstGeom prst="rect">
            <a:avLst/>
          </a:prstGeom>
        </p:spPr>
      </p:pic>
      <p:pic>
        <p:nvPicPr>
          <p:cNvPr id="6" name="choosing a major.3gp">
            <a:hlinkClick r:id="" action="ppaction://media"/>
          </p:cNvPr>
          <p:cNvPicPr>
            <a:picLocks noChangeAspect="1"/>
          </p:cNvPicPr>
          <p:nvPr>
            <a:audioFile r:link="rId1"/>
            <p:extLst>
              <p:ext uri="{DAA4B4D4-6D71-4841-9C94-3DE7FCFB9230}">
                <p14:media xmlns:p14="http://schemas.microsoft.com/office/powerpoint/2010/main" r:embed="rId2">
                  <p14:trim st="298500" end="70944"/>
                </p14:media>
              </p:ext>
            </p:extLst>
          </p:nvPr>
        </p:nvPicPr>
        <p:blipFill>
          <a:blip r:embed="rId6"/>
          <a:stretch>
            <a:fillRect/>
          </a:stretch>
        </p:blipFill>
        <p:spPr>
          <a:xfrm>
            <a:off x="1066800" y="6096000"/>
            <a:ext cx="609600" cy="609600"/>
          </a:xfrm>
          <a:prstGeom prst="rect">
            <a:avLst/>
          </a:prstGeom>
        </p:spPr>
      </p:pic>
      <p:pic>
        <p:nvPicPr>
          <p:cNvPr id="7" name="choosing a major.3gp">
            <a:hlinkClick r:id="" action="ppaction://media"/>
          </p:cNvPr>
          <p:cNvPicPr>
            <a:picLocks noChangeAspect="1"/>
          </p:cNvPicPr>
          <p:nvPr>
            <a:audioFile r:link="rId1"/>
            <p:extLst>
              <p:ext uri="{DAA4B4D4-6D71-4841-9C94-3DE7FCFB9230}">
                <p14:media xmlns:p14="http://schemas.microsoft.com/office/powerpoint/2010/main" r:embed="rId2">
                  <p14:trim st="319162.9312" end="49308.8704"/>
                </p14:media>
              </p:ext>
            </p:extLst>
          </p:nvPr>
        </p:nvPicPr>
        <p:blipFill>
          <a:blip r:embed="rId6"/>
          <a:stretch>
            <a:fillRect/>
          </a:stretch>
        </p:blipFill>
        <p:spPr>
          <a:xfrm>
            <a:off x="1828800" y="6096000"/>
            <a:ext cx="609600" cy="6096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900" fill="hold"/>
                                        <p:tgtEl>
                                          <p:spTgt spid="5"/>
                                        </p:tgtEl>
                                      </p:cBhvr>
                                    </p:cmd>
                                  </p:childTnLst>
                                </p:cTn>
                              </p:par>
                            </p:childTnLst>
                          </p:cTn>
                        </p:par>
                        <p:par>
                          <p:cTn id="7" fill="hold">
                            <p:stCondLst>
                              <p:cond delay="15900"/>
                            </p:stCondLst>
                            <p:childTnLst>
                              <p:par>
                                <p:cTn id="8" presetID="1" presetClass="mediacall" presetSubtype="0" fill="hold" nodeType="afterEffect">
                                  <p:stCondLst>
                                    <p:cond delay="0"/>
                                  </p:stCondLst>
                                  <p:childTnLst>
                                    <p:cmd type="call" cmd="playFrom(0.0)">
                                      <p:cBhvr>
                                        <p:cTn id="9" dur="6200" fill="hold"/>
                                        <p:tgtEl>
                                          <p:spTgt spid="6"/>
                                        </p:tgtEl>
                                      </p:cBhvr>
                                    </p:cmd>
                                  </p:childTnLst>
                                </p:cTn>
                              </p:par>
                            </p:childTnLst>
                          </p:cTn>
                        </p:par>
                        <p:par>
                          <p:cTn id="10" fill="hold">
                            <p:stCondLst>
                              <p:cond delay="22100"/>
                            </p:stCondLst>
                            <p:childTnLst>
                              <p:par>
                                <p:cTn id="11" presetID="1" presetClass="mediacall" presetSubtype="0" fill="hold" nodeType="afterEffect">
                                  <p:stCondLst>
                                    <p:cond delay="0"/>
                                  </p:stCondLst>
                                  <p:childTnLst>
                                    <p:cmd type="call" cmd="playFrom(0.0)">
                                      <p:cBhvr>
                                        <p:cTn id="12" dur="71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cTn>
                <p:tgtEl>
                  <p:spTgt spid="5"/>
                </p:tgtEl>
              </p:cMediaNode>
            </p:audio>
            <p:audio>
              <p:cMediaNode vol="80000">
                <p:cTn id="14" fill="hold" display="0">
                  <p:stCondLst>
                    <p:cond delay="indefinite"/>
                  </p:stCondLst>
                </p:cTn>
                <p:tgtEl>
                  <p:spTgt spid="6"/>
                </p:tgtEl>
              </p:cMediaNode>
            </p:audio>
            <p:audio>
              <p:cMediaNode vol="80000">
                <p:cTn id="15" fill="hold" display="0">
                  <p:stCondLst>
                    <p:cond delay="indefinite"/>
                  </p:st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sbautista\AppData\Local\Microsoft\Windows\Temporary Internet Files\Content.IE5\C6NJ34ZM\MP900448290[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416" r="100000"/>
                    </a14:imgEffect>
                  </a14:imgLayer>
                </a14:imgProps>
              </a:ext>
              <a:ext uri="{28A0092B-C50C-407E-A947-70E740481C1C}">
                <a14:useLocalDpi xmlns:a14="http://schemas.microsoft.com/office/drawing/2010/main" val="0"/>
              </a:ext>
            </a:extLst>
          </a:blip>
          <a:srcRect/>
          <a:stretch>
            <a:fillRect/>
          </a:stretch>
        </p:blipFill>
        <p:spPr bwMode="auto">
          <a:xfrm>
            <a:off x="5334000" y="838200"/>
            <a:ext cx="3644153" cy="548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400" dirty="0" smtClean="0"/>
              <a:t>Additional Resources</a:t>
            </a:r>
            <a:endParaRPr lang="en-US" sz="4400" dirty="0"/>
          </a:p>
        </p:txBody>
      </p:sp>
      <p:sp>
        <p:nvSpPr>
          <p:cNvPr id="3" name="Content Placeholder 2"/>
          <p:cNvSpPr>
            <a:spLocks noGrp="1"/>
          </p:cNvSpPr>
          <p:nvPr>
            <p:ph idx="1"/>
          </p:nvPr>
        </p:nvSpPr>
        <p:spPr>
          <a:xfrm>
            <a:off x="676701" y="1977154"/>
            <a:ext cx="4572000" cy="3890246"/>
          </a:xfrm>
        </p:spPr>
        <p:txBody>
          <a:bodyPr>
            <a:normAutofit/>
          </a:bodyPr>
          <a:lstStyle/>
          <a:p>
            <a:r>
              <a:rPr lang="en-US" dirty="0" smtClean="0">
                <a:latin typeface="+mj-lt"/>
                <a:hlinkClick r:id="rId6"/>
              </a:rPr>
              <a:t>The Course Catalog</a:t>
            </a:r>
            <a:endParaRPr lang="en-US" dirty="0" smtClean="0">
              <a:latin typeface="+mj-lt"/>
            </a:endParaRPr>
          </a:p>
          <a:p>
            <a:r>
              <a:rPr lang="en-US" dirty="0" smtClean="0">
                <a:latin typeface="+mj-lt"/>
                <a:hlinkClick r:id="rId7"/>
              </a:rPr>
              <a:t>Occupational Information Network</a:t>
            </a:r>
            <a:endParaRPr lang="en-US" dirty="0" smtClean="0">
              <a:latin typeface="+mj-lt"/>
            </a:endParaRPr>
          </a:p>
          <a:p>
            <a:r>
              <a:rPr lang="en-US" dirty="0" smtClean="0">
                <a:latin typeface="+mj-lt"/>
                <a:hlinkClick r:id="rId8"/>
              </a:rPr>
              <a:t>Bureau of Labor Statistics</a:t>
            </a:r>
            <a:endParaRPr lang="en-US" dirty="0" smtClean="0">
              <a:latin typeface="+mj-lt"/>
            </a:endParaRPr>
          </a:p>
          <a:p>
            <a:r>
              <a:rPr lang="en-US" dirty="0" smtClean="0">
                <a:latin typeface="+mj-lt"/>
                <a:hlinkClick r:id="rId9"/>
              </a:rPr>
              <a:t>In-Demand Occupations (OH)</a:t>
            </a:r>
            <a:endParaRPr lang="en-US" dirty="0" smtClean="0">
              <a:latin typeface="+mj-lt"/>
            </a:endParaRPr>
          </a:p>
          <a:p>
            <a:r>
              <a:rPr lang="en-US" dirty="0" smtClean="0">
                <a:latin typeface="+mj-lt"/>
              </a:rPr>
              <a:t>Connect with upperclassmen who </a:t>
            </a:r>
            <a:r>
              <a:rPr lang="en-US" dirty="0">
                <a:latin typeface="+mj-lt"/>
              </a:rPr>
              <a:t>chose </a:t>
            </a:r>
            <a:r>
              <a:rPr lang="en-US" dirty="0" smtClean="0">
                <a:latin typeface="+mj-lt"/>
              </a:rPr>
              <a:t>your major(s) of interest: Ask what they like and dislike about their courses</a:t>
            </a:r>
          </a:p>
          <a:p>
            <a:pPr lvl="1"/>
            <a:endParaRPr lang="en-US" dirty="0" smtClean="0"/>
          </a:p>
          <a:p>
            <a:pPr lvl="1"/>
            <a:endParaRPr lang="en-US" dirty="0"/>
          </a:p>
        </p:txBody>
      </p:sp>
      <p:pic>
        <p:nvPicPr>
          <p:cNvPr id="5" name="choosing a major.3gp">
            <a:hlinkClick r:id="" action="ppaction://media"/>
          </p:cNvPr>
          <p:cNvPicPr>
            <a:picLocks noChangeAspect="1"/>
          </p:cNvPicPr>
          <p:nvPr>
            <a:audioFile r:link="rId1"/>
            <p:extLst>
              <p:ext uri="{DAA4B4D4-6D71-4841-9C94-3DE7FCFB9230}">
                <p14:media xmlns:p14="http://schemas.microsoft.com/office/powerpoint/2010/main" r:embed="rId2">
                  <p14:trim st="329024.7168" end="16137.44"/>
                </p14:media>
              </p:ext>
            </p:extLst>
          </p:nvPr>
        </p:nvPicPr>
        <p:blipFill>
          <a:blip r:embed="rId10"/>
          <a:stretch>
            <a:fillRect/>
          </a:stretch>
        </p:blipFill>
        <p:spPr>
          <a:xfrm>
            <a:off x="381000" y="6096000"/>
            <a:ext cx="609600" cy="6096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48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itle 3"/>
          <p:cNvSpPr>
            <a:spLocks noGrp="1"/>
          </p:cNvSpPr>
          <p:nvPr>
            <p:ph idx="1"/>
          </p:nvPr>
        </p:nvSpPr>
        <p:spPr/>
        <p:txBody>
          <a:bodyPr>
            <a:normAutofit/>
          </a:bodyPr>
          <a:lstStyle/>
          <a:p>
            <a:pPr algn="ctr"/>
            <a:r>
              <a:rPr lang="en-US" sz="3200" dirty="0"/>
              <a:t/>
            </a:r>
            <a:br>
              <a:rPr lang="en-US" sz="3200" dirty="0"/>
            </a:br>
            <a:r>
              <a:rPr lang="en-US" sz="3200" dirty="0"/>
              <a:t>If you have any questions about your degree plan, contact your Academic Advisor.</a:t>
            </a:r>
            <a:br>
              <a:rPr lang="en-US" sz="3200" dirty="0"/>
            </a:br>
            <a:r>
              <a:rPr lang="en-US" sz="3200" dirty="0"/>
              <a:t/>
            </a:r>
            <a:br>
              <a:rPr lang="en-US" sz="3200" dirty="0"/>
            </a:br>
            <a:r>
              <a:rPr lang="en-US" sz="3200" dirty="0"/>
              <a:t>For assistance in exploring your career options, or for further career development, meet with a Career Counselor at the…</a:t>
            </a:r>
          </a:p>
        </p:txBody>
      </p:sp>
    </p:spTree>
    <p:extLst>
      <p:ext uri="{BB962C8B-B14F-4D97-AF65-F5344CB8AC3E}">
        <p14:creationId xmlns:p14="http://schemas.microsoft.com/office/powerpoint/2010/main" val="19957619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Quiz</a:t>
            </a:r>
            <a:endParaRPr lang="en-US" dirty="0"/>
          </a:p>
        </p:txBody>
      </p:sp>
      <p:sp>
        <p:nvSpPr>
          <p:cNvPr id="3" name="Content Placeholder 2"/>
          <p:cNvSpPr>
            <a:spLocks noGrp="1"/>
          </p:cNvSpPr>
          <p:nvPr>
            <p:ph idx="1"/>
          </p:nvPr>
        </p:nvSpPr>
        <p:spPr/>
        <p:txBody>
          <a:bodyPr/>
          <a:lstStyle/>
          <a:p>
            <a:r>
              <a:rPr lang="en-US" dirty="0"/>
              <a:t>Complete this online quiz to check your knowledge by clicking on the link &amp; answering the questions</a:t>
            </a:r>
          </a:p>
          <a:p>
            <a:r>
              <a:rPr lang="en-US" dirty="0"/>
              <a:t>Throughout the semester, we will send out emails to complete this quiz for a chance to win a prize</a:t>
            </a:r>
          </a:p>
          <a:p>
            <a:pPr lvl="1"/>
            <a:r>
              <a:rPr lang="en-US" dirty="0">
                <a:hlinkClick r:id="rId2"/>
              </a:rPr>
              <a:t>https://</a:t>
            </a:r>
            <a:r>
              <a:rPr lang="en-US" dirty="0" smtClean="0">
                <a:hlinkClick r:id="rId2"/>
              </a:rPr>
              <a:t>forms.office.com/Pages/ResponsePage.aspx?id=IFyHJnWyD0WMgACyQ421GztZCWXX7PRKk4oe8BUmKAJUOEdYNUtLRThIWVJJNFJGRlkwTllGRDlWRC4u</a:t>
            </a:r>
            <a:r>
              <a:rPr lang="en-US" dirty="0" smtClean="0"/>
              <a:t> </a:t>
            </a:r>
            <a:endParaRPr lang="en-US" dirty="0"/>
          </a:p>
        </p:txBody>
      </p:sp>
    </p:spTree>
    <p:extLst>
      <p:ext uri="{BB962C8B-B14F-4D97-AF65-F5344CB8AC3E}">
        <p14:creationId xmlns:p14="http://schemas.microsoft.com/office/powerpoint/2010/main" val="412303133"/>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3276600"/>
          </a:xfrm>
        </p:spPr>
        <p:txBody>
          <a:bodyPr>
            <a:normAutofit fontScale="90000"/>
          </a:bodyPr>
          <a:lstStyle/>
          <a:p>
            <a:pPr algn="ctr"/>
            <a:r>
              <a:rPr lang="en-US" sz="3200" dirty="0" smtClean="0"/>
              <a:t/>
            </a:r>
            <a:br>
              <a:rPr lang="en-US" sz="3200" dirty="0" smtClean="0"/>
            </a:br>
            <a:r>
              <a:rPr lang="en-US" sz="3200" dirty="0" smtClean="0"/>
              <a:t>If </a:t>
            </a:r>
            <a:r>
              <a:rPr lang="en-US" sz="3200" dirty="0"/>
              <a:t>you have any </a:t>
            </a:r>
            <a:r>
              <a:rPr lang="en-US" sz="3200" b="1" dirty="0"/>
              <a:t>questions about your degree plan</a:t>
            </a:r>
            <a:r>
              <a:rPr lang="en-US" sz="3200" dirty="0"/>
              <a:t>, contact your </a:t>
            </a:r>
            <a:r>
              <a:rPr lang="en-US" sz="3200" b="1" dirty="0"/>
              <a:t>Academic </a:t>
            </a:r>
            <a:r>
              <a:rPr lang="en-US" sz="3200" b="1" dirty="0" smtClean="0"/>
              <a:t>Advisor</a:t>
            </a:r>
            <a:r>
              <a:rPr lang="en-US" sz="3200" dirty="0" smtClean="0"/>
              <a:t>.</a:t>
            </a:r>
            <a:br>
              <a:rPr lang="en-US" sz="3200" dirty="0" smtClean="0"/>
            </a:br>
            <a:r>
              <a:rPr lang="en-US" sz="3200" dirty="0" smtClean="0"/>
              <a:t/>
            </a:r>
            <a:br>
              <a:rPr lang="en-US" sz="3200" dirty="0" smtClean="0"/>
            </a:br>
            <a:r>
              <a:rPr lang="en-US" sz="3200" dirty="0" smtClean="0"/>
              <a:t>For assistance </a:t>
            </a:r>
            <a:r>
              <a:rPr lang="en-US" sz="3200" dirty="0"/>
              <a:t>in </a:t>
            </a:r>
            <a:r>
              <a:rPr lang="en-US" sz="3200" b="1" dirty="0"/>
              <a:t>exploring your </a:t>
            </a:r>
            <a:r>
              <a:rPr lang="en-US" sz="3200" b="1" dirty="0" smtClean="0"/>
              <a:t>career options</a:t>
            </a:r>
            <a:r>
              <a:rPr lang="en-US" sz="3200" dirty="0" smtClean="0"/>
              <a:t>, or for further career development, </a:t>
            </a:r>
            <a:r>
              <a:rPr lang="en-US" sz="3200" dirty="0"/>
              <a:t>meet with </a:t>
            </a:r>
            <a:r>
              <a:rPr lang="en-US" sz="3200" dirty="0" smtClean="0"/>
              <a:t>someone from the </a:t>
            </a:r>
            <a:r>
              <a:rPr lang="en-US" sz="3200" b="1" dirty="0" smtClean="0"/>
              <a:t>Career Development office</a:t>
            </a:r>
            <a:r>
              <a:rPr lang="en-US" sz="3200" dirty="0" smtClean="0"/>
              <a:t>…</a:t>
            </a:r>
            <a:endParaRPr lang="en-US" sz="3200" dirty="0"/>
          </a:p>
        </p:txBody>
      </p:sp>
      <p:pic>
        <p:nvPicPr>
          <p:cNvPr id="3" name="choosing a major.3gp">
            <a:hlinkClick r:id="" action="ppaction://media"/>
          </p:cNvPr>
          <p:cNvPicPr>
            <a:picLocks noChangeAspect="1"/>
          </p:cNvPicPr>
          <p:nvPr>
            <a:audioFile r:link="rId1"/>
            <p:extLst>
              <p:ext uri="{DAA4B4D4-6D71-4841-9C94-3DE7FCFB9230}">
                <p14:media xmlns:p14="http://schemas.microsoft.com/office/powerpoint/2010/main" r:embed="rId2">
                  <p14:trim st="359506.56" end="5379.1424"/>
                </p14:media>
              </p:ext>
            </p:extLst>
          </p:nvPr>
        </p:nvPicPr>
        <p:blipFill>
          <a:blip r:embed="rId4"/>
          <a:stretch>
            <a:fillRect/>
          </a:stretch>
        </p:blipFill>
        <p:spPr>
          <a:xfrm>
            <a:off x="381000" y="6096000"/>
            <a:ext cx="609600" cy="609600"/>
          </a:xfrm>
          <a:prstGeom prst="rect">
            <a:avLst/>
          </a:prstGeom>
        </p:spPr>
      </p:pic>
      <p:sp>
        <p:nvSpPr>
          <p:cNvPr id="2" name="Rectangle 1"/>
          <p:cNvSpPr/>
          <p:nvPr/>
        </p:nvSpPr>
        <p:spPr>
          <a:xfrm>
            <a:off x="1981200" y="4106334"/>
            <a:ext cx="5257800" cy="1815882"/>
          </a:xfrm>
          <a:prstGeom prst="rect">
            <a:avLst/>
          </a:prstGeom>
          <a:ln w="12700">
            <a:solidFill>
              <a:schemeClr val="tx1"/>
            </a:solidFill>
          </a:ln>
        </p:spPr>
        <p:txBody>
          <a:bodyPr wrap="square">
            <a:spAutoFit/>
          </a:bodyPr>
          <a:lstStyle/>
          <a:p>
            <a:pPr marL="0" lvl="1" indent="0" algn="ctr">
              <a:spcBef>
                <a:spcPts val="580"/>
              </a:spcBef>
              <a:buClr>
                <a:schemeClr val="accent1"/>
              </a:buClr>
            </a:pPr>
            <a:r>
              <a:rPr lang="en-US" i="1" dirty="0">
                <a:latin typeface="+mj-lt"/>
              </a:rPr>
              <a:t>Call or visit us to make an </a:t>
            </a:r>
            <a:r>
              <a:rPr lang="en-US" i="1" dirty="0" smtClean="0">
                <a:latin typeface="+mj-lt"/>
              </a:rPr>
              <a:t>appointment!</a:t>
            </a:r>
            <a:endParaRPr lang="en-US" i="1" dirty="0">
              <a:latin typeface="+mj-lt"/>
            </a:endParaRPr>
          </a:p>
          <a:p>
            <a:pPr algn="ctr"/>
            <a:r>
              <a:rPr lang="en-US" sz="2400" dirty="0">
                <a:latin typeface="+mj-lt"/>
              </a:rPr>
              <a:t>ADMIN 036</a:t>
            </a:r>
          </a:p>
          <a:p>
            <a:pPr algn="ctr"/>
            <a:r>
              <a:rPr lang="en-US" sz="2400" dirty="0">
                <a:latin typeface="+mj-lt"/>
              </a:rPr>
              <a:t>(740) 351-3027</a:t>
            </a:r>
          </a:p>
          <a:p>
            <a:pPr algn="ctr"/>
            <a:r>
              <a:rPr lang="en-US" sz="2400" dirty="0">
                <a:latin typeface="+mj-lt"/>
                <a:hlinkClick r:id="rId5"/>
              </a:rPr>
              <a:t>careers@shawnee.edu</a:t>
            </a:r>
            <a:r>
              <a:rPr lang="en-US" sz="2400" dirty="0">
                <a:latin typeface="+mj-lt"/>
              </a:rPr>
              <a:t> </a:t>
            </a:r>
          </a:p>
          <a:p>
            <a:pPr algn="ctr"/>
            <a:r>
              <a:rPr lang="en-US" dirty="0">
                <a:latin typeface="+mj-lt"/>
                <a:hlinkClick r:id="rId6"/>
              </a:rPr>
              <a:t>www.shawnee.edu/offices/career-development/</a:t>
            </a:r>
            <a:endParaRPr lang="en-US" dirty="0">
              <a:latin typeface="+mj-lt"/>
            </a:endParaRPr>
          </a:p>
        </p:txBody>
      </p:sp>
    </p:spTree>
    <p:extLst>
      <p:ext uri="{BB962C8B-B14F-4D97-AF65-F5344CB8AC3E}">
        <p14:creationId xmlns:p14="http://schemas.microsoft.com/office/powerpoint/2010/main" val="21377389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Feelings About Choosing a Major</a:t>
            </a:r>
          </a:p>
        </p:txBody>
      </p:sp>
      <p:sp>
        <p:nvSpPr>
          <p:cNvPr id="3" name="Content Placeholder 2"/>
          <p:cNvSpPr>
            <a:spLocks noGrp="1"/>
          </p:cNvSpPr>
          <p:nvPr>
            <p:ph idx="1"/>
          </p:nvPr>
        </p:nvSpPr>
        <p:spPr>
          <a:xfrm>
            <a:off x="457200" y="1981200"/>
            <a:ext cx="4572000" cy="4876800"/>
          </a:xfrm>
        </p:spPr>
        <p:txBody>
          <a:bodyPr/>
          <a:lstStyle/>
          <a:p>
            <a:r>
              <a:rPr lang="en-US" sz="3200" dirty="0"/>
              <a:t>Panic and anxiety</a:t>
            </a:r>
          </a:p>
          <a:p>
            <a:r>
              <a:rPr lang="en-US" sz="3200" dirty="0"/>
              <a:t>Excitement and enthusiasm</a:t>
            </a:r>
          </a:p>
          <a:p>
            <a:r>
              <a:rPr lang="en-US" sz="3200" dirty="0"/>
              <a:t>Worry and indecision</a:t>
            </a:r>
          </a:p>
          <a:p>
            <a:r>
              <a:rPr lang="en-US" sz="3200" dirty="0"/>
              <a:t>Being “stuck”</a:t>
            </a:r>
          </a:p>
          <a:p>
            <a:r>
              <a:rPr lang="en-US" sz="3200" dirty="0"/>
              <a:t>Not wanting to let anyone down</a:t>
            </a:r>
          </a:p>
          <a:p>
            <a:endParaRPr lang="en-US" dirty="0"/>
          </a:p>
        </p:txBody>
      </p:sp>
      <p:pic>
        <p:nvPicPr>
          <p:cNvPr id="4" name="Picture 3"/>
          <p:cNvPicPr>
            <a:picLocks noChangeAspect="1"/>
          </p:cNvPicPr>
          <p:nvPr/>
        </p:nvPicPr>
        <p:blipFill>
          <a:blip r:embed="rId2"/>
          <a:stretch>
            <a:fillRect/>
          </a:stretch>
        </p:blipFill>
        <p:spPr>
          <a:xfrm>
            <a:off x="5181600" y="1981200"/>
            <a:ext cx="3314311" cy="3248025"/>
          </a:xfrm>
          <a:prstGeom prst="rect">
            <a:avLst/>
          </a:prstGeom>
        </p:spPr>
      </p:pic>
    </p:spTree>
    <p:extLst>
      <p:ext uri="{BB962C8B-B14F-4D97-AF65-F5344CB8AC3E}">
        <p14:creationId xmlns:p14="http://schemas.microsoft.com/office/powerpoint/2010/main" val="75539899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Thoughts About Choosing a Major</a:t>
            </a:r>
          </a:p>
        </p:txBody>
      </p:sp>
      <p:sp>
        <p:nvSpPr>
          <p:cNvPr id="3" name="Content Placeholder 2"/>
          <p:cNvSpPr>
            <a:spLocks noGrp="1"/>
          </p:cNvSpPr>
          <p:nvPr>
            <p:ph idx="1"/>
          </p:nvPr>
        </p:nvSpPr>
        <p:spPr/>
        <p:txBody>
          <a:bodyPr/>
          <a:lstStyle/>
          <a:p>
            <a:r>
              <a:rPr lang="en-US" sz="3200" dirty="0"/>
              <a:t>Do I have the skills and the smarts?</a:t>
            </a:r>
          </a:p>
          <a:p>
            <a:r>
              <a:rPr lang="en-US" sz="3200" dirty="0"/>
              <a:t>What identity am I taking on?</a:t>
            </a:r>
          </a:p>
          <a:p>
            <a:r>
              <a:rPr lang="en-US" sz="3200" dirty="0"/>
              <a:t>Will I be able to handle the course load?</a:t>
            </a:r>
          </a:p>
          <a:p>
            <a:r>
              <a:rPr lang="en-US" sz="3200" dirty="0"/>
              <a:t>Am I being swayed by anything or anyone?</a:t>
            </a:r>
          </a:p>
          <a:p>
            <a:r>
              <a:rPr lang="en-US" sz="3200" dirty="0"/>
              <a:t>What jobs will I be qualified for?</a:t>
            </a:r>
          </a:p>
          <a:p>
            <a:r>
              <a:rPr lang="en-US" sz="3200" dirty="0"/>
              <a:t>Am I doing this for the right reasons?</a:t>
            </a:r>
          </a:p>
          <a:p>
            <a:endParaRPr lang="en-US" dirty="0"/>
          </a:p>
        </p:txBody>
      </p:sp>
    </p:spTree>
    <p:extLst>
      <p:ext uri="{BB962C8B-B14F-4D97-AF65-F5344CB8AC3E}">
        <p14:creationId xmlns:p14="http://schemas.microsoft.com/office/powerpoint/2010/main" val="270510032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I Do?”</a:t>
            </a:r>
          </a:p>
        </p:txBody>
      </p:sp>
      <p:sp>
        <p:nvSpPr>
          <p:cNvPr id="3" name="Content Placeholder 2"/>
          <p:cNvSpPr>
            <a:spLocks noGrp="1"/>
          </p:cNvSpPr>
          <p:nvPr>
            <p:ph idx="1"/>
          </p:nvPr>
        </p:nvSpPr>
        <p:spPr/>
        <p:txBody>
          <a:bodyPr>
            <a:normAutofit lnSpcReduction="10000"/>
          </a:bodyPr>
          <a:lstStyle/>
          <a:p>
            <a:r>
              <a:rPr lang="en-US" sz="3600" dirty="0"/>
              <a:t>Think about…</a:t>
            </a:r>
          </a:p>
          <a:p>
            <a:pPr lvl="1"/>
            <a:r>
              <a:rPr lang="en-US" sz="3600" dirty="0"/>
              <a:t>Ideas that inspire you</a:t>
            </a:r>
          </a:p>
          <a:p>
            <a:pPr lvl="1"/>
            <a:r>
              <a:rPr lang="en-US" sz="3600" dirty="0"/>
              <a:t>Subject matter that you are passionate about</a:t>
            </a:r>
          </a:p>
          <a:p>
            <a:pPr lvl="1"/>
            <a:r>
              <a:rPr lang="en-US" sz="3600" dirty="0"/>
              <a:t>Topics that challenge you</a:t>
            </a:r>
          </a:p>
          <a:p>
            <a:pPr lvl="1"/>
            <a:r>
              <a:rPr lang="en-US" sz="3600" dirty="0"/>
              <a:t>Class projects you look forward to</a:t>
            </a:r>
          </a:p>
          <a:p>
            <a:pPr lvl="1"/>
            <a:r>
              <a:rPr lang="en-US" sz="3600" dirty="0"/>
              <a:t>Subjects you enjoy spending time with</a:t>
            </a:r>
          </a:p>
          <a:p>
            <a:endParaRPr lang="en-US" dirty="0"/>
          </a:p>
        </p:txBody>
      </p:sp>
    </p:spTree>
    <p:extLst>
      <p:ext uri="{BB962C8B-B14F-4D97-AF65-F5344CB8AC3E}">
        <p14:creationId xmlns:p14="http://schemas.microsoft.com/office/powerpoint/2010/main" val="377523444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2538527270"/>
              </p:ext>
            </p:extLst>
          </p:nvPr>
        </p:nvGraphicFramePr>
        <p:xfrm>
          <a:off x="1066800" y="609600"/>
          <a:ext cx="7086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1830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31889314"/>
              </p:ext>
            </p:extLst>
          </p:nvPr>
        </p:nvGraphicFramePr>
        <p:xfrm>
          <a:off x="685800" y="1295400"/>
          <a:ext cx="7162800" cy="274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p:cNvSpPr txBox="1">
            <a:spLocks/>
          </p:cNvSpPr>
          <p:nvPr/>
        </p:nvSpPr>
        <p:spPr>
          <a:xfrm>
            <a:off x="685800" y="4343400"/>
            <a:ext cx="7772400" cy="11430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dirty="0" smtClean="0"/>
              <a:t>Identify your Interests &amp; Skills</a:t>
            </a:r>
            <a:endParaRPr lang="en-US" dirty="0"/>
          </a:p>
        </p:txBody>
      </p:sp>
      <p:pic>
        <p:nvPicPr>
          <p:cNvPr id="5" name="choosing a major.3gp">
            <a:hlinkClick r:id="" action="ppaction://media"/>
          </p:cNvPr>
          <p:cNvPicPr>
            <a:picLocks noChangeAspect="1"/>
          </p:cNvPicPr>
          <p:nvPr>
            <a:audioFile r:link="rId1"/>
            <p:extLst>
              <p:ext uri="{DAA4B4D4-6D71-4841-9C94-3DE7FCFB9230}">
                <p14:media xmlns:p14="http://schemas.microsoft.com/office/powerpoint/2010/main" r:embed="rId2">
                  <p14:trim st="22200" end="349844"/>
                </p14:media>
              </p:ext>
            </p:extLst>
          </p:nvPr>
        </p:nvPicPr>
        <p:blipFill>
          <a:blip r:embed="rId9"/>
          <a:stretch>
            <a:fillRect/>
          </a:stretch>
        </p:blipFill>
        <p:spPr>
          <a:xfrm>
            <a:off x="381000" y="6034753"/>
            <a:ext cx="609600" cy="609600"/>
          </a:xfrm>
          <a:prstGeom prst="rect">
            <a:avLst/>
          </a:prstGeom>
        </p:spPr>
      </p:pic>
    </p:spTree>
    <p:extLst>
      <p:ext uri="{BB962C8B-B14F-4D97-AF65-F5344CB8AC3E}">
        <p14:creationId xmlns:p14="http://schemas.microsoft.com/office/powerpoint/2010/main" val="38206472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2590800"/>
          </a:xfrm>
        </p:spPr>
        <p:txBody>
          <a:bodyPr>
            <a:normAutofit/>
          </a:bodyPr>
          <a:lstStyle/>
          <a:p>
            <a:r>
              <a:rPr lang="en-US" b="1" dirty="0" smtClean="0"/>
              <a:t>Answer the following questions…</a:t>
            </a:r>
            <a:endParaRPr lang="en-US" b="1" dirty="0"/>
          </a:p>
        </p:txBody>
      </p:sp>
      <p:sp>
        <p:nvSpPr>
          <p:cNvPr id="4" name="Content Placeholder 3"/>
          <p:cNvSpPr>
            <a:spLocks noGrp="1"/>
          </p:cNvSpPr>
          <p:nvPr>
            <p:ph idx="1"/>
          </p:nvPr>
        </p:nvSpPr>
        <p:spPr>
          <a:xfrm>
            <a:off x="3886200" y="4038600"/>
            <a:ext cx="4800600" cy="1981200"/>
          </a:xfrm>
        </p:spPr>
        <p:txBody>
          <a:bodyPr/>
          <a:lstStyle/>
          <a:p>
            <a:pPr marL="0" indent="0" algn="ctr">
              <a:buNone/>
            </a:pPr>
            <a:r>
              <a:rPr lang="en-US" dirty="0" smtClean="0">
                <a:latin typeface="+mj-lt"/>
              </a:rPr>
              <a:t>* Tip: Write </a:t>
            </a:r>
            <a:r>
              <a:rPr lang="en-US" i="1" u="sng" dirty="0" smtClean="0">
                <a:latin typeface="+mj-lt"/>
              </a:rPr>
              <a:t>everything</a:t>
            </a:r>
            <a:r>
              <a:rPr lang="en-US" dirty="0" smtClean="0">
                <a:latin typeface="+mj-lt"/>
              </a:rPr>
              <a:t> on paper. </a:t>
            </a:r>
          </a:p>
          <a:p>
            <a:pPr marL="0" indent="0" algn="ctr">
              <a:buNone/>
            </a:pPr>
            <a:r>
              <a:rPr lang="en-US" dirty="0" smtClean="0">
                <a:latin typeface="+mj-lt"/>
              </a:rPr>
              <a:t>Don’t judge or censor yourself</a:t>
            </a:r>
            <a:r>
              <a:rPr lang="en-US" i="1" dirty="0" smtClean="0">
                <a:latin typeface="+mj-lt"/>
              </a:rPr>
              <a:t>!</a:t>
            </a:r>
            <a:endParaRPr lang="en-US" i="1" dirty="0">
              <a:latin typeface="+mj-lt"/>
            </a:endParaRPr>
          </a:p>
        </p:txBody>
      </p:sp>
      <p:pic>
        <p:nvPicPr>
          <p:cNvPr id="4098" name="Picture 2" descr="D:\Users\sbautista\AppData\Local\Microsoft\Windows\Temporary Internet Files\Content.IE5\TF5UJUQ5\MC90041346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3124200"/>
            <a:ext cx="2219608" cy="2353901"/>
          </a:xfrm>
          <a:prstGeom prst="rect">
            <a:avLst/>
          </a:prstGeom>
          <a:noFill/>
          <a:extLst>
            <a:ext uri="{909E8E84-426E-40DD-AFC4-6F175D3DCCD1}">
              <a14:hiddenFill xmlns:a14="http://schemas.microsoft.com/office/drawing/2010/main">
                <a:solidFill>
                  <a:srgbClr val="FFFFFF"/>
                </a:solidFill>
              </a14:hiddenFill>
            </a:ext>
          </a:extLst>
        </p:spPr>
      </p:pic>
      <p:pic>
        <p:nvPicPr>
          <p:cNvPr id="5" name="choosing a major.3gp">
            <a:hlinkClick r:id="" action="ppaction://media"/>
          </p:cNvPr>
          <p:cNvPicPr>
            <a:picLocks noChangeAspect="1"/>
          </p:cNvPicPr>
          <p:nvPr>
            <a:audioFile r:link="rId1"/>
            <p:extLst>
              <p:ext uri="{DAA4B4D4-6D71-4841-9C94-3DE7FCFB9230}">
                <p14:media xmlns:p14="http://schemas.microsoft.com/office/powerpoint/2010/main" r:embed="rId2">
                  <p14:trim st="26400" end="337093.4208"/>
                </p14:media>
              </p:ext>
            </p:extLst>
          </p:nvPr>
        </p:nvPicPr>
        <p:blipFill>
          <a:blip r:embed="rId6"/>
          <a:stretch>
            <a:fillRect/>
          </a:stretch>
        </p:blipFill>
        <p:spPr>
          <a:xfrm>
            <a:off x="381000" y="6034753"/>
            <a:ext cx="609600" cy="6096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fontScale="90000"/>
          </a:bodyPr>
          <a:lstStyle/>
          <a:p>
            <a:r>
              <a:rPr lang="en-US" sz="4400" b="1" dirty="0" smtClean="0"/>
              <a:t>Three Main Areas to Write About</a:t>
            </a:r>
            <a:endParaRPr lang="en-US" sz="4400" b="1" dirty="0"/>
          </a:p>
        </p:txBody>
      </p:sp>
      <p:sp>
        <p:nvSpPr>
          <p:cNvPr id="3" name="Content Placeholder 2"/>
          <p:cNvSpPr>
            <a:spLocks noGrp="1"/>
          </p:cNvSpPr>
          <p:nvPr>
            <p:ph idx="1"/>
          </p:nvPr>
        </p:nvSpPr>
        <p:spPr>
          <a:xfrm>
            <a:off x="228600" y="2362200"/>
            <a:ext cx="7772400" cy="3581400"/>
          </a:xfrm>
        </p:spPr>
        <p:txBody>
          <a:bodyPr>
            <a:normAutofit/>
          </a:bodyPr>
          <a:lstStyle/>
          <a:p>
            <a:pPr>
              <a:buClr>
                <a:schemeClr val="bg2"/>
              </a:buClr>
              <a:buFont typeface="Monotype Sorts" pitchFamily="2" charset="2"/>
              <a:buChar char="§"/>
            </a:pPr>
            <a:r>
              <a:rPr lang="en-US" altLang="en-US" sz="3600" dirty="0"/>
              <a:t>Interests</a:t>
            </a:r>
            <a:r>
              <a:rPr lang="en-US" altLang="en-US" sz="4400" dirty="0"/>
              <a:t>- </a:t>
            </a:r>
            <a:r>
              <a:rPr lang="en-US" altLang="en-US" sz="2000" dirty="0"/>
              <a:t>what are you interested in</a:t>
            </a:r>
          </a:p>
          <a:p>
            <a:pPr>
              <a:buClr>
                <a:schemeClr val="bg2"/>
              </a:buClr>
              <a:buFont typeface="Monotype Sorts" pitchFamily="2" charset="2"/>
              <a:buChar char="§"/>
            </a:pPr>
            <a:r>
              <a:rPr lang="en-US" altLang="en-US" sz="3600" dirty="0"/>
              <a:t>Skills</a:t>
            </a:r>
            <a:r>
              <a:rPr lang="en-US" altLang="en-US" sz="4400" dirty="0"/>
              <a:t>- </a:t>
            </a:r>
            <a:r>
              <a:rPr lang="en-US" altLang="en-US" sz="2000" dirty="0"/>
              <a:t>what are you skilled at</a:t>
            </a:r>
          </a:p>
          <a:p>
            <a:pPr>
              <a:buClr>
                <a:schemeClr val="bg2"/>
              </a:buClr>
              <a:buFont typeface="Monotype Sorts" pitchFamily="2" charset="2"/>
              <a:buChar char="§"/>
            </a:pPr>
            <a:r>
              <a:rPr lang="en-US" altLang="en-US" sz="3600" dirty="0"/>
              <a:t>Values</a:t>
            </a:r>
            <a:r>
              <a:rPr lang="en-US" altLang="en-US" sz="4400" dirty="0"/>
              <a:t>- </a:t>
            </a:r>
            <a:r>
              <a:rPr lang="en-US" altLang="en-US" sz="2000" dirty="0" smtClean="0"/>
              <a:t>what’s </a:t>
            </a:r>
            <a:r>
              <a:rPr lang="en-US" altLang="en-US" sz="2000" dirty="0"/>
              <a:t>important to you</a:t>
            </a:r>
          </a:p>
          <a:p>
            <a:endParaRPr lang="en-US" sz="1800" dirty="0"/>
          </a:p>
        </p:txBody>
      </p:sp>
      <p:pic>
        <p:nvPicPr>
          <p:cNvPr id="1026" name="Picture 2" descr="http://flashbak.com/wp-content/uploads/2013/12/Trick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057400"/>
            <a:ext cx="2209800" cy="15841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ytimg.com/vi/PMM9op0SQJE/maxresdefaul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4354667"/>
            <a:ext cx="297180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6" name="choosing a major.3gp">
            <a:hlinkClick r:id="" action="ppaction://media"/>
          </p:cNvPr>
          <p:cNvPicPr>
            <a:picLocks noChangeAspect="1"/>
          </p:cNvPicPr>
          <p:nvPr>
            <a:audioFile r:link="rId1"/>
            <p:extLst>
              <p:ext uri="{DAA4B4D4-6D71-4841-9C94-3DE7FCFB9230}">
                <p14:media xmlns:p14="http://schemas.microsoft.com/office/powerpoint/2010/main" r:embed="rId2">
                  <p14:trim st="39500" end="325438.5952"/>
                </p14:media>
              </p:ext>
            </p:extLst>
          </p:nvPr>
        </p:nvPicPr>
        <p:blipFill>
          <a:blip r:embed="rId6"/>
          <a:stretch>
            <a:fillRect/>
          </a:stretch>
        </p:blipFill>
        <p:spPr>
          <a:xfrm>
            <a:off x="381000" y="6034753"/>
            <a:ext cx="609600" cy="609600"/>
          </a:xfrm>
          <a:prstGeom prst="rect">
            <a:avLst/>
          </a:prstGeom>
        </p:spPr>
      </p:pic>
    </p:spTree>
    <p:extLst>
      <p:ext uri="{BB962C8B-B14F-4D97-AF65-F5344CB8AC3E}">
        <p14:creationId xmlns:p14="http://schemas.microsoft.com/office/powerpoint/2010/main" val="579728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0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1103</TotalTime>
  <Words>919</Words>
  <Application>Microsoft Office PowerPoint</Application>
  <PresentationFormat>On-screen Show (4:3)</PresentationFormat>
  <Paragraphs>137</Paragraphs>
  <Slides>25</Slides>
  <Notes>5</Notes>
  <HiddenSlides>1</HiddenSlides>
  <MMClips>23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Aharoni</vt:lpstr>
      <vt:lpstr>Arial</vt:lpstr>
      <vt:lpstr>Calibri</vt:lpstr>
      <vt:lpstr>Monotype Sorts</vt:lpstr>
      <vt:lpstr>Wingdings 2</vt:lpstr>
      <vt:lpstr>Clarity</vt:lpstr>
      <vt:lpstr>Finding the Right Major:  Decision-Making for Effective Career Development</vt:lpstr>
      <vt:lpstr>Being uncertain is okay</vt:lpstr>
      <vt:lpstr>Common Feelings About Choosing a Major</vt:lpstr>
      <vt:lpstr>Thoughts About Choosing a Major</vt:lpstr>
      <vt:lpstr>“What Should I Do?”</vt:lpstr>
      <vt:lpstr>PowerPoint Presentation</vt:lpstr>
      <vt:lpstr>PowerPoint Presentation</vt:lpstr>
      <vt:lpstr>Answer the following questions…</vt:lpstr>
      <vt:lpstr>Three Main Areas to Write About</vt:lpstr>
      <vt:lpstr>What are your likes and dislikes?</vt:lpstr>
      <vt:lpstr>What are your natural abilities?</vt:lpstr>
      <vt:lpstr>What do you value? </vt:lpstr>
      <vt:lpstr>PowerPoint Presentation</vt:lpstr>
      <vt:lpstr> Look for clues in your classes</vt:lpstr>
      <vt:lpstr>Research the major(s)</vt:lpstr>
      <vt:lpstr>PowerPoint Presentation</vt:lpstr>
      <vt:lpstr>PowerPoint Presentation</vt:lpstr>
      <vt:lpstr>As you narrow your choices…</vt:lpstr>
      <vt:lpstr>PowerPoint Presentation</vt:lpstr>
      <vt:lpstr>Which major is best for you?</vt:lpstr>
      <vt:lpstr>Keep in mind…</vt:lpstr>
      <vt:lpstr>Additional Resources</vt:lpstr>
      <vt:lpstr>PowerPoint Presentation</vt:lpstr>
      <vt:lpstr>Online Quiz</vt:lpstr>
      <vt:lpstr> If you have any questions about your degree plan, contact your Academic Advisor.  For assistance in exploring your career options, or for further career development, meet with someone from the Career Development office…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Choosing Your Major</dc:title>
  <dc:creator>Arlene</dc:creator>
  <cp:lastModifiedBy>PeerCareer</cp:lastModifiedBy>
  <cp:revision>99</cp:revision>
  <cp:lastPrinted>2014-11-18T14:14:40Z</cp:lastPrinted>
  <dcterms:created xsi:type="dcterms:W3CDTF">2012-06-17T19:57:58Z</dcterms:created>
  <dcterms:modified xsi:type="dcterms:W3CDTF">2017-11-27T17:31:28Z</dcterms:modified>
</cp:coreProperties>
</file>